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8"/>
  </p:notesMasterIdLst>
  <p:handoutMasterIdLst>
    <p:handoutMasterId r:id="rId9"/>
  </p:handoutMasterIdLst>
  <p:sldIdLst>
    <p:sldId id="256" r:id="rId3"/>
    <p:sldId id="257" r:id="rId4"/>
    <p:sldId id="259" r:id="rId5"/>
    <p:sldId id="258" r:id="rId6"/>
    <p:sldId id="260" r:id="rId7"/>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4660"/>
  </p:normalViewPr>
  <p:slideViewPr>
    <p:cSldViewPr snapToGrid="0">
      <p:cViewPr>
        <p:scale>
          <a:sx n="74" d="100"/>
          <a:sy n="74" d="100"/>
        </p:scale>
        <p:origin x="-4200" y="-1080"/>
      </p:cViewPr>
      <p:guideLst>
        <p:guide orient="horz" pos="3168"/>
        <p:guide pos="2448"/>
      </p:guideLst>
    </p:cSldViewPr>
  </p:slideViewPr>
  <p:notesTextViewPr>
    <p:cViewPr>
      <p:scale>
        <a:sx n="1" d="1"/>
        <a:sy n="1" d="1"/>
      </p:scale>
      <p:origin x="0" y="0"/>
    </p:cViewPr>
  </p:notesTextViewPr>
  <p:notesViewPr>
    <p:cSldViewPr snapToGrid="0">
      <p:cViewPr varScale="1">
        <p:scale>
          <a:sx n="65" d="100"/>
          <a:sy n="65" d="100"/>
        </p:scale>
        <p:origin x="1920" y="66"/>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students</c:v>
                </c:pt>
              </c:strCache>
            </c:strRef>
          </c:tx>
          <c:dPt>
            <c:idx val="0"/>
            <c:bubble3D val="0"/>
            <c:spPr>
              <a:solidFill>
                <a:schemeClr val="accent3">
                  <a:tint val="38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8E54-48D3-8ABC-DD2A92CD75AC}"/>
              </c:ext>
            </c:extLst>
          </c:dPt>
          <c:dPt>
            <c:idx val="1"/>
            <c:bubble3D val="0"/>
            <c:spPr>
              <a:solidFill>
                <a:schemeClr val="accent3">
                  <a:tint val="4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3-8E54-48D3-8ABC-DD2A92CD75AC}"/>
              </c:ext>
            </c:extLst>
          </c:dPt>
          <c:dPt>
            <c:idx val="2"/>
            <c:bubble3D val="0"/>
            <c:spPr>
              <a:solidFill>
                <a:schemeClr val="accent3">
                  <a:tint val="53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A-8E54-48D3-8ABC-DD2A92CD75AC}"/>
              </c:ext>
            </c:extLst>
          </c:dPt>
          <c:dPt>
            <c:idx val="3"/>
            <c:bubble3D val="0"/>
            <c:spPr>
              <a:solidFill>
                <a:schemeClr val="accent3">
                  <a:tint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8E54-48D3-8ABC-DD2A92CD75AC}"/>
              </c:ext>
            </c:extLst>
          </c:dPt>
          <c:dPt>
            <c:idx val="4"/>
            <c:bubble3D val="0"/>
            <c:spPr>
              <a:solidFill>
                <a:schemeClr val="accent3">
                  <a:tint val="6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8E54-48D3-8ABC-DD2A92CD75AC}"/>
              </c:ext>
            </c:extLst>
          </c:dPt>
          <c:dPt>
            <c:idx val="5"/>
            <c:bubble3D val="0"/>
            <c:spPr>
              <a:solidFill>
                <a:schemeClr val="accent3">
                  <a:tint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2-8E54-48D3-8ABC-DD2A92CD75AC}"/>
              </c:ext>
            </c:extLst>
          </c:dPt>
          <c:dPt>
            <c:idx val="6"/>
            <c:bubble3D val="0"/>
            <c:spPr>
              <a:solidFill>
                <a:schemeClr val="accent3">
                  <a:tint val="82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8E54-48D3-8ABC-DD2A92CD75AC}"/>
              </c:ext>
            </c:extLst>
          </c:dPt>
          <c:dPt>
            <c:idx val="7"/>
            <c:bubble3D val="0"/>
            <c:spPr>
              <a:solidFill>
                <a:schemeClr val="accent3">
                  <a:tint val="89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8E54-48D3-8ABC-DD2A92CD75AC}"/>
              </c:ext>
            </c:extLst>
          </c:dPt>
          <c:dPt>
            <c:idx val="8"/>
            <c:bubble3D val="0"/>
            <c:spPr>
              <a:solidFill>
                <a:schemeClr val="accent3">
                  <a:tint val="9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8E54-48D3-8ABC-DD2A92CD75AC}"/>
              </c:ext>
            </c:extLst>
          </c:dPt>
          <c:dPt>
            <c:idx val="9"/>
            <c:bubble3D val="0"/>
            <c:spPr>
              <a:solidFill>
                <a:schemeClr val="accent3">
                  <a:shade val="9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4-8E54-48D3-8ABC-DD2A92CD75AC}"/>
              </c:ext>
            </c:extLst>
          </c:dPt>
          <c:dPt>
            <c:idx val="10"/>
            <c:bubble3D val="0"/>
            <c:spPr>
              <a:solidFill>
                <a:schemeClr val="accent3">
                  <a:shade val="88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8E54-48D3-8ABC-DD2A92CD75AC}"/>
              </c:ext>
            </c:extLst>
          </c:dPt>
          <c:dPt>
            <c:idx val="11"/>
            <c:bubble3D val="0"/>
            <c:spPr>
              <a:solidFill>
                <a:schemeClr val="accent3">
                  <a:shade val="81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1-8E54-48D3-8ABC-DD2A92CD75AC}"/>
              </c:ext>
            </c:extLst>
          </c:dPt>
          <c:dPt>
            <c:idx val="12"/>
            <c:bubble3D val="0"/>
            <c:spPr>
              <a:solidFill>
                <a:schemeClr val="accent3">
                  <a:shade val="74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2-8E54-48D3-8ABC-DD2A92CD75AC}"/>
              </c:ext>
            </c:extLst>
          </c:dPt>
          <c:dPt>
            <c:idx val="13"/>
            <c:bubble3D val="0"/>
            <c:spPr>
              <a:solidFill>
                <a:schemeClr val="accent3">
                  <a:shade val="6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0-8E54-48D3-8ABC-DD2A92CD75AC}"/>
              </c:ext>
            </c:extLst>
          </c:dPt>
          <c:dPt>
            <c:idx val="14"/>
            <c:bubble3D val="0"/>
            <c:spPr>
              <a:solidFill>
                <a:schemeClr val="accent3">
                  <a:shade val="59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8E54-48D3-8ABC-DD2A92CD75AC}"/>
              </c:ext>
            </c:extLst>
          </c:dPt>
          <c:dPt>
            <c:idx val="15"/>
            <c:bubble3D val="0"/>
            <c:spPr>
              <a:solidFill>
                <a:schemeClr val="accent3">
                  <a:shade val="52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E-8E54-48D3-8ABC-DD2A92CD75AC}"/>
              </c:ext>
            </c:extLst>
          </c:dPt>
          <c:dPt>
            <c:idx val="16"/>
            <c:bubble3D val="0"/>
            <c:spPr>
              <a:solidFill>
                <a:schemeClr val="accent3">
                  <a:shade val="44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8E54-48D3-8ABC-DD2A92CD75AC}"/>
              </c:ext>
            </c:extLst>
          </c:dPt>
          <c:dPt>
            <c:idx val="17"/>
            <c:bubble3D val="0"/>
            <c:spPr>
              <a:solidFill>
                <a:schemeClr val="accent3">
                  <a:shade val="37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8E54-48D3-8ABC-DD2A92CD75A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38000"/>
                        </a:schemeClr>
                      </a:solidFill>
                      <a:latin typeface="+mn-lt"/>
                      <a:ea typeface="+mn-ea"/>
                      <a:cs typeface="+mn-cs"/>
                    </a:defRPr>
                  </a:pPr>
                  <a:endParaRPr lang="en-US"/>
                </a:p>
              </c:txPr>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45000"/>
                        </a:schemeClr>
                      </a:solidFill>
                      <a:latin typeface="+mn-lt"/>
                      <a:ea typeface="+mn-ea"/>
                      <a:cs typeface="+mn-cs"/>
                    </a:defRPr>
                  </a:pPr>
                  <a:endParaRPr lang="en-US"/>
                </a:p>
              </c:txPr>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53000"/>
                        </a:schemeClr>
                      </a:solidFill>
                      <a:latin typeface="+mn-lt"/>
                      <a:ea typeface="+mn-ea"/>
                      <a:cs typeface="+mn-cs"/>
                    </a:defRPr>
                  </a:pPr>
                  <a:endParaRPr lang="en-US"/>
                </a:p>
              </c:txPr>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60000"/>
                        </a:schemeClr>
                      </a:solidFill>
                      <a:latin typeface="+mn-lt"/>
                      <a:ea typeface="+mn-ea"/>
                      <a:cs typeface="+mn-cs"/>
                    </a:defRPr>
                  </a:pPr>
                  <a:endParaRPr lang="en-US"/>
                </a:p>
              </c:txPr>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67000"/>
                        </a:schemeClr>
                      </a:solidFill>
                      <a:latin typeface="+mn-lt"/>
                      <a:ea typeface="+mn-ea"/>
                      <a:cs typeface="+mn-cs"/>
                    </a:defRPr>
                  </a:pPr>
                  <a:endParaRPr lang="en-US"/>
                </a:p>
              </c:txPr>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75000"/>
                        </a:schemeClr>
                      </a:solidFill>
                      <a:latin typeface="+mn-lt"/>
                      <a:ea typeface="+mn-ea"/>
                      <a:cs typeface="+mn-cs"/>
                    </a:defRPr>
                  </a:pPr>
                  <a:endParaRPr lang="en-US"/>
                </a:p>
              </c:txPr>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82000"/>
                        </a:schemeClr>
                      </a:solidFill>
                      <a:latin typeface="+mn-lt"/>
                      <a:ea typeface="+mn-ea"/>
                      <a:cs typeface="+mn-cs"/>
                    </a:defRPr>
                  </a:pPr>
                  <a:endParaRPr lang="en-US"/>
                </a:p>
              </c:txPr>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89000"/>
                        </a:schemeClr>
                      </a:solidFill>
                      <a:latin typeface="+mn-lt"/>
                      <a:ea typeface="+mn-ea"/>
                      <a:cs typeface="+mn-cs"/>
                    </a:defRPr>
                  </a:pPr>
                  <a:endParaRPr lang="en-US"/>
                </a:p>
              </c:txPr>
              <c:showLegendKey val="0"/>
              <c:showVal val="0"/>
              <c:showCatName val="1"/>
              <c:showSerName val="0"/>
              <c:showPercent val="1"/>
              <c:showBubbleSize val="0"/>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97000"/>
                        </a:schemeClr>
                      </a:solidFill>
                      <a:latin typeface="+mn-lt"/>
                      <a:ea typeface="+mn-ea"/>
                      <a:cs typeface="+mn-cs"/>
                    </a:defRPr>
                  </a:pPr>
                  <a:endParaRPr lang="en-US"/>
                </a:p>
              </c:txPr>
              <c:showLegendKey val="0"/>
              <c:showVal val="0"/>
              <c:showCatName val="1"/>
              <c:showSerName val="0"/>
              <c:showPercent val="1"/>
              <c:showBubbleSize val="0"/>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96000"/>
                        </a:schemeClr>
                      </a:solidFill>
                      <a:latin typeface="+mn-lt"/>
                      <a:ea typeface="+mn-ea"/>
                      <a:cs typeface="+mn-cs"/>
                    </a:defRPr>
                  </a:pPr>
                  <a:endParaRPr lang="en-US"/>
                </a:p>
              </c:txPr>
              <c:showLegendKey val="0"/>
              <c:showVal val="0"/>
              <c:showCatName val="1"/>
              <c:showSerName val="0"/>
              <c:showPercent val="1"/>
              <c:showBubbleSize val="0"/>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88000"/>
                        </a:schemeClr>
                      </a:solidFill>
                      <a:latin typeface="+mn-lt"/>
                      <a:ea typeface="+mn-ea"/>
                      <a:cs typeface="+mn-cs"/>
                    </a:defRPr>
                  </a:pPr>
                  <a:endParaRPr lang="en-US"/>
                </a:p>
              </c:txPr>
              <c:showLegendKey val="0"/>
              <c:showVal val="0"/>
              <c:showCatName val="1"/>
              <c:showSerName val="0"/>
              <c:showPercent val="1"/>
              <c:showBubbleSize val="0"/>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81000"/>
                        </a:schemeClr>
                      </a:solidFill>
                      <a:latin typeface="+mn-lt"/>
                      <a:ea typeface="+mn-ea"/>
                      <a:cs typeface="+mn-cs"/>
                    </a:defRPr>
                  </a:pPr>
                  <a:endParaRPr lang="en-US"/>
                </a:p>
              </c:txPr>
              <c:showLegendKey val="0"/>
              <c:showVal val="0"/>
              <c:showCatName val="1"/>
              <c:showSerName val="0"/>
              <c:showPercent val="1"/>
              <c:showBubbleSize val="0"/>
            </c:dLbl>
            <c:dLbl>
              <c:idx val="1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74000"/>
                        </a:schemeClr>
                      </a:solidFill>
                      <a:latin typeface="+mn-lt"/>
                      <a:ea typeface="+mn-ea"/>
                      <a:cs typeface="+mn-cs"/>
                    </a:defRPr>
                  </a:pPr>
                  <a:endParaRPr lang="en-US"/>
                </a:p>
              </c:txPr>
              <c:showLegendKey val="0"/>
              <c:showVal val="0"/>
              <c:showCatName val="1"/>
              <c:showSerName val="0"/>
              <c:showPercent val="1"/>
              <c:showBubbleSize val="0"/>
            </c:dLbl>
            <c:dLbl>
              <c:idx val="1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66000"/>
                        </a:schemeClr>
                      </a:solidFill>
                      <a:latin typeface="+mn-lt"/>
                      <a:ea typeface="+mn-ea"/>
                      <a:cs typeface="+mn-cs"/>
                    </a:defRPr>
                  </a:pPr>
                  <a:endParaRPr lang="en-US"/>
                </a:p>
              </c:txPr>
              <c:showLegendKey val="0"/>
              <c:showVal val="0"/>
              <c:showCatName val="1"/>
              <c:showSerName val="0"/>
              <c:showPercent val="1"/>
              <c:showBubbleSize val="0"/>
            </c:dLbl>
            <c:dLbl>
              <c:idx val="14"/>
              <c:layout>
                <c:manualLayout>
                  <c:x val="-0.000517221135532506"/>
                  <c:y val="-0.0014168636721828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59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E54-48D3-8ABC-DD2A92CD75AC}"/>
                </c:ext>
              </c:extLst>
            </c:dLbl>
            <c:dLbl>
              <c:idx val="15"/>
              <c:layout>
                <c:manualLayout>
                  <c:x val="-0.0593353058489554"/>
                  <c:y val="0.00749527186761229"/>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52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E54-48D3-8ABC-DD2A92CD75AC}"/>
                </c:ext>
              </c:extLst>
            </c:dLbl>
            <c:dLbl>
              <c:idx val="16"/>
              <c:layout>
                <c:manualLayout>
                  <c:x val="-0.0210031633193227"/>
                  <c:y val="0.0032486209613869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44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E54-48D3-8ABC-DD2A92CD75AC}"/>
                </c:ext>
              </c:extLst>
            </c:dLbl>
            <c:dLbl>
              <c:idx val="17"/>
              <c:layout>
                <c:manualLayout>
                  <c:x val="0.0097853496577713"/>
                  <c:y val="-0.016076832151300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37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E54-48D3-8ABC-DD2A92CD75AC}"/>
                </c:ext>
              </c:extLst>
            </c:dLbl>
            <c:spPr>
              <a:noFill/>
              <a:ln>
                <a:noFill/>
              </a:ln>
              <a:effectLst/>
            </c:sp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Sheet1!$A$2:$A$19</c:f>
              <c:strCache>
                <c:ptCount val="18"/>
                <c:pt idx="0">
                  <c:v>Iran</c:v>
                </c:pt>
                <c:pt idx="1">
                  <c:v>Pakistan</c:v>
                </c:pt>
                <c:pt idx="2">
                  <c:v>South Korea</c:v>
                </c:pt>
                <c:pt idx="3">
                  <c:v>Netherlands</c:v>
                </c:pt>
                <c:pt idx="4">
                  <c:v>Canada</c:v>
                </c:pt>
                <c:pt idx="5">
                  <c:v>Belgium</c:v>
                </c:pt>
                <c:pt idx="6">
                  <c:v>South Africa</c:v>
                </c:pt>
                <c:pt idx="7">
                  <c:v>India</c:v>
                </c:pt>
                <c:pt idx="8">
                  <c:v>Japan</c:v>
                </c:pt>
                <c:pt idx="9">
                  <c:v>Denmark</c:v>
                </c:pt>
                <c:pt idx="10">
                  <c:v>Ireland</c:v>
                </c:pt>
                <c:pt idx="11">
                  <c:v>New Zealand</c:v>
                </c:pt>
                <c:pt idx="12">
                  <c:v>Singapore</c:v>
                </c:pt>
                <c:pt idx="13">
                  <c:v>France</c:v>
                </c:pt>
                <c:pt idx="14">
                  <c:v>Italy</c:v>
                </c:pt>
                <c:pt idx="15">
                  <c:v>Australia</c:v>
                </c:pt>
                <c:pt idx="16">
                  <c:v>USA</c:v>
                </c:pt>
                <c:pt idx="17">
                  <c:v>UK</c:v>
                </c:pt>
              </c:strCache>
            </c:strRef>
          </c:cat>
          <c:val>
            <c:numRef>
              <c:f>Sheet1!$B$2:$B$19</c:f>
              <c:numCache>
                <c:formatCode>General</c:formatCode>
                <c:ptCount val="18"/>
                <c:pt idx="0">
                  <c:v>1.0</c:v>
                </c:pt>
                <c:pt idx="1">
                  <c:v>1.0</c:v>
                </c:pt>
                <c:pt idx="2">
                  <c:v>1.0</c:v>
                </c:pt>
                <c:pt idx="3">
                  <c:v>1.0</c:v>
                </c:pt>
                <c:pt idx="4">
                  <c:v>1.0</c:v>
                </c:pt>
                <c:pt idx="5">
                  <c:v>1.0</c:v>
                </c:pt>
                <c:pt idx="6">
                  <c:v>1.0</c:v>
                </c:pt>
                <c:pt idx="7">
                  <c:v>1.0</c:v>
                </c:pt>
                <c:pt idx="8">
                  <c:v>2.0</c:v>
                </c:pt>
                <c:pt idx="9">
                  <c:v>2.0</c:v>
                </c:pt>
                <c:pt idx="10">
                  <c:v>2.0</c:v>
                </c:pt>
                <c:pt idx="11">
                  <c:v>3.0</c:v>
                </c:pt>
                <c:pt idx="12">
                  <c:v>3.0</c:v>
                </c:pt>
                <c:pt idx="13">
                  <c:v>3.0</c:v>
                </c:pt>
                <c:pt idx="14">
                  <c:v>4.0</c:v>
                </c:pt>
                <c:pt idx="15">
                  <c:v>6.0</c:v>
                </c:pt>
                <c:pt idx="16">
                  <c:v>8.0</c:v>
                </c:pt>
                <c:pt idx="17">
                  <c:v>15.0</c:v>
                </c:pt>
              </c:numCache>
            </c:numRef>
          </c:val>
          <c:extLst xmlns:c16r2="http://schemas.microsoft.com/office/drawing/2015/06/chart">
            <c:ext xmlns:c16="http://schemas.microsoft.com/office/drawing/2014/chart" uri="{C3380CC4-5D6E-409C-BE32-E72D297353CC}">
              <c16:uniqueId val="{00000000-8E54-48D3-8ABC-DD2A92CD75AC}"/>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F4128D-4C48-44F5-8CA9-3DEEC19BC03E}" type="datetimeFigureOut">
              <a:rPr lang="en-US" smtClean="0"/>
              <a:t>7/7/16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533747-E797-4D46-BCF7-FA3DBEECCA66}" type="slidenum">
              <a:rPr lang="en-US" smtClean="0"/>
              <a:t>‹#›</a:t>
            </a:fld>
            <a:endParaRPr lang="en-US"/>
          </a:p>
        </p:txBody>
      </p:sp>
    </p:spTree>
    <p:extLst>
      <p:ext uri="{BB962C8B-B14F-4D97-AF65-F5344CB8AC3E}">
        <p14:creationId xmlns:p14="http://schemas.microsoft.com/office/powerpoint/2010/main" val="78761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4036E-91EB-48CA-86A8-B47966B72D3C}" type="datetimeFigureOut">
              <a:rPr lang="en-US" smtClean="0"/>
              <a:t>7/7/16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F6BF1-A5AF-4C59-82BB-F453774C5F00}" type="slidenum">
              <a:rPr lang="en-US" smtClean="0"/>
              <a:t>‹#›</a:t>
            </a:fld>
            <a:endParaRPr lang="en-US"/>
          </a:p>
        </p:txBody>
      </p:sp>
    </p:spTree>
    <p:extLst>
      <p:ext uri="{BB962C8B-B14F-4D97-AF65-F5344CB8AC3E}">
        <p14:creationId xmlns:p14="http://schemas.microsoft.com/office/powerpoint/2010/main" val="2795721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yer 8.5 x 11">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19002" y="535236"/>
            <a:ext cx="5242220" cy="1806628"/>
          </a:xfrm>
        </p:spPr>
        <p:txBody>
          <a:bodyPr lIns="0" tIns="0" rIns="0" bIns="0" anchor="b">
            <a:noAutofit/>
          </a:bodyPr>
          <a:lstStyle>
            <a:lvl1pPr marL="0" indent="0">
              <a:lnSpc>
                <a:spcPct val="85000"/>
              </a:lnSpc>
              <a:spcBef>
                <a:spcPts val="0"/>
              </a:spcBef>
              <a:buNone/>
              <a:defRPr sz="5200" b="1" cap="all" baseline="0">
                <a:solidFill>
                  <a:schemeClr val="accent3"/>
                </a:solidFill>
                <a:latin typeface="+mj-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Add text</a:t>
            </a:r>
          </a:p>
        </p:txBody>
      </p:sp>
      <p:sp>
        <p:nvSpPr>
          <p:cNvPr id="31" name="Text Placeholder 8"/>
          <p:cNvSpPr>
            <a:spLocks noGrp="1"/>
          </p:cNvSpPr>
          <p:nvPr>
            <p:ph type="body" sz="quarter" idx="16" hasCustomPrompt="1"/>
          </p:nvPr>
        </p:nvSpPr>
        <p:spPr>
          <a:xfrm>
            <a:off x="4039565" y="2689705"/>
            <a:ext cx="2521657" cy="322599"/>
          </a:xfrm>
        </p:spPr>
        <p:txBody>
          <a:bodyPr lIns="0" tIns="0" rIns="0" bIns="0" anchor="ctr">
            <a:noAutofit/>
          </a:bodyPr>
          <a:lstStyle>
            <a:lvl1pPr marL="0" indent="0">
              <a:lnSpc>
                <a:spcPct val="82000"/>
              </a:lnSpc>
              <a:spcBef>
                <a:spcPts val="0"/>
              </a:spcBef>
              <a:buNone/>
              <a:defRPr sz="1600" b="1" cap="none" baseline="0">
                <a:solidFill>
                  <a:schemeClr val="tx2"/>
                </a:solidFill>
                <a:latin typeface="+mj-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Heading text</a:t>
            </a:r>
          </a:p>
        </p:txBody>
      </p:sp>
      <p:sp>
        <p:nvSpPr>
          <p:cNvPr id="5" name="Text Placeholder 4"/>
          <p:cNvSpPr>
            <a:spLocks noGrp="1"/>
          </p:cNvSpPr>
          <p:nvPr>
            <p:ph type="body" sz="quarter" idx="17"/>
          </p:nvPr>
        </p:nvSpPr>
        <p:spPr>
          <a:xfrm>
            <a:off x="4039564" y="3020733"/>
            <a:ext cx="2521657" cy="3235606"/>
          </a:xfrm>
        </p:spPr>
        <p:txBody>
          <a:bodyPr lIns="0" tIns="0" rIns="0" bIns="0">
            <a:noAutofit/>
          </a:bodyPr>
          <a:lstStyle>
            <a:lvl1pPr marL="182880" indent="-182880">
              <a:lnSpc>
                <a:spcPct val="120000"/>
              </a:lnSpc>
              <a:spcBef>
                <a:spcPts val="1100"/>
              </a:spcBef>
              <a:defRPr sz="1100">
                <a:solidFill>
                  <a:schemeClr val="tx2"/>
                </a:solidFill>
              </a:defRPr>
            </a:lvl1pPr>
            <a:lvl2pPr marL="402336" indent="-182880">
              <a:lnSpc>
                <a:spcPct val="120000"/>
              </a:lnSpc>
              <a:spcBef>
                <a:spcPts val="1100"/>
              </a:spcBef>
              <a:defRPr sz="1100">
                <a:solidFill>
                  <a:schemeClr val="tx2"/>
                </a:solidFill>
              </a:defRPr>
            </a:lvl2pPr>
            <a:lvl3pPr marL="402336" indent="-182880">
              <a:lnSpc>
                <a:spcPct val="120000"/>
              </a:lnSpc>
              <a:spcBef>
                <a:spcPts val="1100"/>
              </a:spcBef>
              <a:defRPr sz="1100">
                <a:solidFill>
                  <a:schemeClr val="tx2"/>
                </a:solidFill>
              </a:defRPr>
            </a:lvl3pPr>
            <a:lvl4pPr marL="402336" indent="-182880">
              <a:lnSpc>
                <a:spcPct val="120000"/>
              </a:lnSpc>
              <a:spcBef>
                <a:spcPts val="1100"/>
              </a:spcBef>
              <a:defRPr sz="1100">
                <a:solidFill>
                  <a:schemeClr val="tx2"/>
                </a:solidFill>
              </a:defRPr>
            </a:lvl4pPr>
            <a:lvl5pPr marL="402336" indent="-182880">
              <a:lnSpc>
                <a:spcPct val="120000"/>
              </a:lnSpc>
              <a:spcBef>
                <a:spcPts val="1100"/>
              </a:spcBef>
              <a:defRPr sz="1100">
                <a:solidFill>
                  <a:schemeClr val="tx2"/>
                </a:solidFill>
              </a:defRPr>
            </a:lvl5pPr>
            <a:lvl6pPr marL="402336" indent="-182880">
              <a:lnSpc>
                <a:spcPct val="120000"/>
              </a:lnSpc>
              <a:spcBef>
                <a:spcPts val="1100"/>
              </a:spcBef>
              <a:defRPr sz="1100">
                <a:solidFill>
                  <a:schemeClr val="tx2"/>
                </a:solidFill>
              </a:defRPr>
            </a:lvl6pPr>
            <a:lvl7pPr marL="402336" indent="-182880">
              <a:lnSpc>
                <a:spcPct val="120000"/>
              </a:lnSpc>
              <a:spcBef>
                <a:spcPts val="1100"/>
              </a:spcBef>
              <a:defRPr sz="1100">
                <a:solidFill>
                  <a:schemeClr val="tx2"/>
                </a:solidFill>
              </a:defRPr>
            </a:lvl7pPr>
            <a:lvl8pPr marL="402336" indent="-182880">
              <a:lnSpc>
                <a:spcPct val="120000"/>
              </a:lnSpc>
              <a:spcBef>
                <a:spcPts val="1100"/>
              </a:spcBef>
              <a:defRPr sz="1100">
                <a:solidFill>
                  <a:schemeClr val="tx2"/>
                </a:solidFill>
              </a:defRPr>
            </a:lvl8pPr>
            <a:lvl9pPr marL="402336" indent="-182880">
              <a:lnSpc>
                <a:spcPct val="120000"/>
              </a:lnSpc>
              <a:spcBef>
                <a:spcPts val="1100"/>
              </a:spcBef>
              <a:defRPr sz="11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3"/>
          </p:nvPr>
        </p:nvSpPr>
        <p:spPr>
          <a:xfrm>
            <a:off x="1319002" y="2743200"/>
            <a:ext cx="2340864" cy="3513138"/>
          </a:xfrm>
        </p:spPr>
        <p:txBody>
          <a:bodyPr/>
          <a:lstStyle>
            <a:lvl1pPr marL="0" indent="0" algn="ctr">
              <a:buNone/>
              <a:defRPr/>
            </a:lvl1pPr>
          </a:lstStyle>
          <a:p>
            <a:r>
              <a:rPr lang="en-US"/>
              <a:t>Click icon to add picture</a:t>
            </a:r>
          </a:p>
        </p:txBody>
      </p:sp>
      <p:sp>
        <p:nvSpPr>
          <p:cNvPr id="23" name="Text Placeholder 8"/>
          <p:cNvSpPr>
            <a:spLocks noGrp="1"/>
          </p:cNvSpPr>
          <p:nvPr>
            <p:ph type="body" sz="quarter" idx="14" hasCustomPrompt="1"/>
          </p:nvPr>
        </p:nvSpPr>
        <p:spPr>
          <a:xfrm>
            <a:off x="1319002" y="6385715"/>
            <a:ext cx="2340864" cy="182354"/>
          </a:xfrm>
        </p:spPr>
        <p:txBody>
          <a:bodyPr lIns="0" tIns="0" rIns="0" bIns="0" anchor="ctr">
            <a:noAutofit/>
          </a:bodyPr>
          <a:lstStyle>
            <a:lvl1pPr marL="0" indent="0">
              <a:lnSpc>
                <a:spcPct val="85000"/>
              </a:lnSpc>
              <a:spcBef>
                <a:spcPts val="0"/>
              </a:spcBef>
              <a:buNone/>
              <a:defRPr sz="800" b="1" i="1" cap="none" baseline="0">
                <a:solidFill>
                  <a:schemeClr val="tx2"/>
                </a:solidFill>
                <a:latin typeface="+mn-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Add caption here</a:t>
            </a:r>
          </a:p>
        </p:txBody>
      </p:sp>
      <p:sp>
        <p:nvSpPr>
          <p:cNvPr id="11" name="Text Placeholder 8"/>
          <p:cNvSpPr>
            <a:spLocks noGrp="1"/>
          </p:cNvSpPr>
          <p:nvPr>
            <p:ph type="body" sz="quarter" idx="12" hasCustomPrompt="1"/>
          </p:nvPr>
        </p:nvSpPr>
        <p:spPr>
          <a:xfrm>
            <a:off x="1319002" y="7024685"/>
            <a:ext cx="5242220" cy="322599"/>
          </a:xfrm>
        </p:spPr>
        <p:txBody>
          <a:bodyPr lIns="0" tIns="0" rIns="0" bIns="0" anchor="t">
            <a:noAutofit/>
          </a:bodyPr>
          <a:lstStyle>
            <a:lvl1pPr marL="0" indent="0">
              <a:lnSpc>
                <a:spcPct val="82000"/>
              </a:lnSpc>
              <a:spcBef>
                <a:spcPts val="0"/>
              </a:spcBef>
              <a:buNone/>
              <a:defRPr sz="2600" cap="none" baseline="0">
                <a:solidFill>
                  <a:schemeClr val="accent3"/>
                </a:solidFill>
                <a:latin typeface="+mj-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Event date and time</a:t>
            </a:r>
          </a:p>
        </p:txBody>
      </p:sp>
      <p:sp>
        <p:nvSpPr>
          <p:cNvPr id="24" name="Text Placeholder 8"/>
          <p:cNvSpPr>
            <a:spLocks noGrp="1"/>
          </p:cNvSpPr>
          <p:nvPr>
            <p:ph type="body" sz="quarter" idx="15" hasCustomPrompt="1"/>
          </p:nvPr>
        </p:nvSpPr>
        <p:spPr>
          <a:xfrm>
            <a:off x="1319002" y="7378973"/>
            <a:ext cx="5242220" cy="322599"/>
          </a:xfrm>
        </p:spPr>
        <p:txBody>
          <a:bodyPr lIns="0" tIns="0" rIns="0" bIns="0" anchor="t">
            <a:noAutofit/>
          </a:bodyPr>
          <a:lstStyle>
            <a:lvl1pPr marL="0" indent="0">
              <a:lnSpc>
                <a:spcPct val="82000"/>
              </a:lnSpc>
              <a:spcBef>
                <a:spcPts val="0"/>
              </a:spcBef>
              <a:buNone/>
              <a:defRPr sz="2000" cap="none" baseline="0">
                <a:solidFill>
                  <a:schemeClr val="tx2"/>
                </a:solidFill>
                <a:latin typeface="+mn-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Event Address, City, ST  ZIP Code</a:t>
            </a:r>
          </a:p>
        </p:txBody>
      </p:sp>
      <p:sp>
        <p:nvSpPr>
          <p:cNvPr id="32" name="Text Placeholder 8"/>
          <p:cNvSpPr>
            <a:spLocks noGrp="1"/>
          </p:cNvSpPr>
          <p:nvPr>
            <p:ph type="body" sz="quarter" idx="18" hasCustomPrompt="1"/>
          </p:nvPr>
        </p:nvSpPr>
        <p:spPr>
          <a:xfrm>
            <a:off x="2356147" y="8907958"/>
            <a:ext cx="2452124" cy="122505"/>
          </a:xfrm>
        </p:spPr>
        <p:txBody>
          <a:bodyPr lIns="0" tIns="0" rIns="0" bIns="0" anchor="t">
            <a:noAutofit/>
          </a:bodyPr>
          <a:lstStyle>
            <a:lvl1pPr marL="0" indent="0">
              <a:lnSpc>
                <a:spcPct val="82000"/>
              </a:lnSpc>
              <a:spcBef>
                <a:spcPts val="0"/>
              </a:spcBef>
              <a:buNone/>
              <a:defRPr sz="1000" b="1" cap="all" baseline="0">
                <a:solidFill>
                  <a:schemeClr val="accent3"/>
                </a:solidFill>
                <a:latin typeface="+mj-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Company Name</a:t>
            </a:r>
          </a:p>
        </p:txBody>
      </p:sp>
      <p:sp>
        <p:nvSpPr>
          <p:cNvPr id="33" name="Text Placeholder 8"/>
          <p:cNvSpPr>
            <a:spLocks noGrp="1"/>
          </p:cNvSpPr>
          <p:nvPr>
            <p:ph type="body" sz="quarter" idx="19" hasCustomPrompt="1"/>
          </p:nvPr>
        </p:nvSpPr>
        <p:spPr>
          <a:xfrm>
            <a:off x="2356147" y="9038256"/>
            <a:ext cx="2452124" cy="322599"/>
          </a:xfrm>
        </p:spPr>
        <p:txBody>
          <a:bodyPr lIns="0" tIns="0" rIns="0" bIns="0" anchor="t">
            <a:noAutofit/>
          </a:bodyPr>
          <a:lstStyle>
            <a:lvl1pPr marL="0" indent="0">
              <a:lnSpc>
                <a:spcPct val="105000"/>
              </a:lnSpc>
              <a:spcBef>
                <a:spcPts val="0"/>
              </a:spcBef>
              <a:buNone/>
              <a:defRPr sz="850" cap="none" baseline="0">
                <a:solidFill>
                  <a:schemeClr val="tx2"/>
                </a:solidFill>
                <a:latin typeface="+mn-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Address, City, ST  ZIP CODE</a:t>
            </a:r>
          </a:p>
          <a:p>
            <a:pPr lvl="0"/>
            <a:r>
              <a:rPr lang="en-US" dirty="0"/>
              <a:t>Telephone | Email Address | Web Address</a:t>
            </a:r>
          </a:p>
        </p:txBody>
      </p:sp>
    </p:spTree>
    <p:extLst>
      <p:ext uri="{BB962C8B-B14F-4D97-AF65-F5344CB8AC3E}">
        <p14:creationId xmlns:p14="http://schemas.microsoft.com/office/powerpoint/2010/main" val="158221478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9002" y="535236"/>
            <a:ext cx="5242219" cy="1806628"/>
          </a:xfrm>
          <a:prstGeom prst="rect">
            <a:avLst/>
          </a:prstGeom>
        </p:spPr>
        <p:txBody>
          <a:bodyPr vert="horz" lIns="91440" tIns="45720" rIns="91440" bIns="45720" rtlCol="0" anchor="b">
            <a:noAutofit/>
          </a:bodyPr>
          <a:lstStyle/>
          <a:p>
            <a:r>
              <a:rPr lang="en-US" dirty="0"/>
              <a:t>Add text</a:t>
            </a:r>
          </a:p>
        </p:txBody>
      </p:sp>
      <p:sp>
        <p:nvSpPr>
          <p:cNvPr id="3" name="Text Placeholder 2"/>
          <p:cNvSpPr>
            <a:spLocks noGrp="1"/>
          </p:cNvSpPr>
          <p:nvPr>
            <p:ph type="body" idx="1"/>
          </p:nvPr>
        </p:nvSpPr>
        <p:spPr>
          <a:xfrm>
            <a:off x="4039565" y="2689705"/>
            <a:ext cx="2521657" cy="60853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529010"/>
            <a:ext cx="1748790" cy="329156"/>
          </a:xfrm>
          <a:prstGeom prst="rect">
            <a:avLst/>
          </a:prstGeom>
        </p:spPr>
        <p:txBody>
          <a:bodyPr vert="horz" lIns="91440" tIns="45720" rIns="91440" bIns="45720" rtlCol="0" anchor="b"/>
          <a:lstStyle>
            <a:lvl1pPr algn="l">
              <a:defRPr sz="1000">
                <a:solidFill>
                  <a:schemeClr val="tx1">
                    <a:tint val="75000"/>
                  </a:schemeClr>
                </a:solidFill>
              </a:defRPr>
            </a:lvl1pPr>
          </a:lstStyle>
          <a:p>
            <a:fld id="{B15D3D48-5C63-4CD0-B9D2-B4D2F496D790}" type="datetimeFigureOut">
              <a:rPr lang="en-US" smtClean="0"/>
              <a:pPr/>
              <a:t>7/7/16</a:t>
            </a:fld>
            <a:endParaRPr lang="en-US"/>
          </a:p>
        </p:txBody>
      </p:sp>
      <p:sp>
        <p:nvSpPr>
          <p:cNvPr id="5" name="Footer Placeholder 4"/>
          <p:cNvSpPr>
            <a:spLocks noGrp="1"/>
          </p:cNvSpPr>
          <p:nvPr>
            <p:ph type="ftr" sz="quarter" idx="3"/>
          </p:nvPr>
        </p:nvSpPr>
        <p:spPr>
          <a:xfrm>
            <a:off x="2574608" y="9529010"/>
            <a:ext cx="2623185" cy="329156"/>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529010"/>
            <a:ext cx="1748790" cy="329156"/>
          </a:xfrm>
          <a:prstGeom prst="rect">
            <a:avLst/>
          </a:prstGeom>
        </p:spPr>
        <p:txBody>
          <a:bodyPr vert="horz" lIns="91440" tIns="45720" rIns="91440" bIns="45720" rtlCol="0" anchor="b"/>
          <a:lstStyle>
            <a:lvl1pPr algn="r">
              <a:defRPr sz="1000">
                <a:solidFill>
                  <a:schemeClr val="tx1">
                    <a:tint val="75000"/>
                  </a:schemeClr>
                </a:solidFill>
              </a:defRPr>
            </a:lvl1pPr>
          </a:lstStyle>
          <a:p>
            <a:fld id="{308FAEA7-0C3C-4CCF-BA6B-669D7915826F}" type="slidenum">
              <a:rPr lang="en-US" smtClean="0"/>
              <a:pPr/>
              <a:t>‹#›</a:t>
            </a:fld>
            <a:endParaRPr lang="en-US"/>
          </a:p>
        </p:txBody>
      </p:sp>
    </p:spTree>
    <p:extLst>
      <p:ext uri="{BB962C8B-B14F-4D97-AF65-F5344CB8AC3E}">
        <p14:creationId xmlns:p14="http://schemas.microsoft.com/office/powerpoint/2010/main" val="299810914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777240" rtl="0" eaLnBrk="1" latinLnBrk="0" hangingPunct="1">
        <a:lnSpc>
          <a:spcPct val="85000"/>
        </a:lnSpc>
        <a:spcBef>
          <a:spcPct val="0"/>
        </a:spcBef>
        <a:buNone/>
        <a:defRPr sz="5200" b="1" kern="1200" cap="all" baseline="0">
          <a:solidFill>
            <a:schemeClr val="accent3"/>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1600" kern="1200">
          <a:solidFill>
            <a:schemeClr val="tx2"/>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1600" kern="1200">
          <a:solidFill>
            <a:schemeClr val="tx2"/>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600" kern="1200">
          <a:solidFill>
            <a:schemeClr val="tx2"/>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600" kern="1200">
          <a:solidFill>
            <a:schemeClr val="tx2"/>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600" kern="1200">
          <a:solidFill>
            <a:schemeClr val="tx2"/>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hyperlink" Target="mailto:admin@raintreeskindergarte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hyperlink" Target="mailto:admin@raintreeskindergarten.com" TargetMode="Externa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dmin@raintreeskindergarten.com" TargetMode="Externa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dmin@raintreeskindergarten.com" TargetMode="Externa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mailto:admin@raintreeskindergarten.com"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36"/>
          <p:cNvSpPr>
            <a:spLocks noGrp="1"/>
          </p:cNvSpPr>
          <p:nvPr>
            <p:ph type="body" sz="quarter" idx="10"/>
          </p:nvPr>
        </p:nvSpPr>
        <p:spPr/>
        <p:txBody>
          <a:bodyPr/>
          <a:lstStyle/>
          <a:p>
            <a:r>
              <a:rPr lang="en-US" sz="5400" dirty="0">
                <a:solidFill>
                  <a:schemeClr val="accent3">
                    <a:lumMod val="75000"/>
                  </a:schemeClr>
                </a:solidFill>
              </a:rPr>
              <a:t>The raintrees kindergarten difference</a:t>
            </a:r>
          </a:p>
        </p:txBody>
      </p:sp>
      <p:sp>
        <p:nvSpPr>
          <p:cNvPr id="42" name="Text Placeholder 41"/>
          <p:cNvSpPr>
            <a:spLocks noGrp="1"/>
          </p:cNvSpPr>
          <p:nvPr>
            <p:ph type="body" sz="quarter" idx="16"/>
          </p:nvPr>
        </p:nvSpPr>
        <p:spPr/>
        <p:txBody>
          <a:bodyPr/>
          <a:lstStyle/>
          <a:p>
            <a:r>
              <a:rPr lang="en-US" dirty="0"/>
              <a:t>Caring | Exploring | Fun</a:t>
            </a:r>
          </a:p>
        </p:txBody>
      </p:sp>
      <p:sp>
        <p:nvSpPr>
          <p:cNvPr id="43" name="Text Placeholder 42"/>
          <p:cNvSpPr>
            <a:spLocks noGrp="1"/>
          </p:cNvSpPr>
          <p:nvPr>
            <p:ph type="body" sz="quarter" idx="17"/>
          </p:nvPr>
        </p:nvSpPr>
        <p:spPr>
          <a:xfrm>
            <a:off x="4039564" y="3020733"/>
            <a:ext cx="3047036" cy="3235606"/>
          </a:xfrm>
        </p:spPr>
        <p:txBody>
          <a:bodyPr/>
          <a:lstStyle/>
          <a:p>
            <a:r>
              <a:rPr lang="en-AU" dirty="0">
                <a:latin typeface="Calibri Light" panose="020F0302020204030204" pitchFamily="34" charset="0"/>
              </a:rPr>
              <a:t>Rain Trees Kindergarten provides a caring, fun and friendly home-from-home environment for children between 2 and 6 years to learn through play. </a:t>
            </a:r>
          </a:p>
          <a:p>
            <a:r>
              <a:rPr lang="en-AU" dirty="0">
                <a:latin typeface="Calibri Light" panose="020F0302020204030204" pitchFamily="34" charset="0"/>
              </a:rPr>
              <a:t>Our Kindergarten is based on UK national curriculum and taught by qualified international and award winning teachers with extensive experience of providing education to expatriate communities since 1999.</a:t>
            </a:r>
          </a:p>
          <a:p>
            <a:r>
              <a:rPr lang="en-AU" dirty="0">
                <a:latin typeface="Calibri Light" panose="020F0302020204030204" pitchFamily="34" charset="0"/>
              </a:rPr>
              <a:t>Rain Trees Kindergarten is conveniently located in in a spacious detached property on Kheam Hock Road, between Adam Road and Stevens Road. </a:t>
            </a:r>
          </a:p>
          <a:p>
            <a:r>
              <a:rPr lang="en-AU" dirty="0">
                <a:latin typeface="Calibri Light" panose="020F0302020204030204" pitchFamily="34" charset="0"/>
              </a:rPr>
              <a:t>We are lucky to have a large and safe garden area. The school retains a small and friendly feel and has a maximum capacity for 80 children.</a:t>
            </a:r>
          </a:p>
          <a:p>
            <a:endParaRPr lang="en-US" dirty="0">
              <a:latin typeface="Calibri Light" panose="020F0302020204030204" pitchFamily="34" charset="0"/>
            </a:endParaRPr>
          </a:p>
        </p:txBody>
      </p:sp>
      <p:sp>
        <p:nvSpPr>
          <p:cNvPr id="66" name="Text Placeholder 65"/>
          <p:cNvSpPr>
            <a:spLocks noGrp="1"/>
          </p:cNvSpPr>
          <p:nvPr>
            <p:ph type="body" sz="quarter" idx="14"/>
          </p:nvPr>
        </p:nvSpPr>
        <p:spPr/>
        <p:txBody>
          <a:bodyPr/>
          <a:lstStyle/>
          <a:p>
            <a:r>
              <a:rPr lang="en-US" dirty="0"/>
              <a:t>The spacious grounds of our Kheam Hock Rd campus..</a:t>
            </a:r>
          </a:p>
        </p:txBody>
      </p:sp>
      <p:sp>
        <p:nvSpPr>
          <p:cNvPr id="68" name="Text Placeholder 67"/>
          <p:cNvSpPr>
            <a:spLocks noGrp="1"/>
          </p:cNvSpPr>
          <p:nvPr>
            <p:ph type="body" sz="quarter" idx="18"/>
          </p:nvPr>
        </p:nvSpPr>
        <p:spPr>
          <a:xfrm>
            <a:off x="2433127" y="8743950"/>
            <a:ext cx="2452124" cy="122505"/>
          </a:xfrm>
        </p:spPr>
        <p:txBody>
          <a:bodyPr/>
          <a:lstStyle/>
          <a:p>
            <a:r>
              <a:rPr lang="en-US" dirty="0"/>
              <a:t>Rain trees kindergarten</a:t>
            </a:r>
          </a:p>
        </p:txBody>
      </p:sp>
      <p:sp>
        <p:nvSpPr>
          <p:cNvPr id="69" name="Text Placeholder 68"/>
          <p:cNvSpPr>
            <a:spLocks noGrp="1"/>
          </p:cNvSpPr>
          <p:nvPr>
            <p:ph type="body" sz="quarter" idx="19"/>
          </p:nvPr>
        </p:nvSpPr>
        <p:spPr>
          <a:xfrm>
            <a:off x="2433127" y="8946269"/>
            <a:ext cx="2452124" cy="414586"/>
          </a:xfrm>
        </p:spPr>
        <p:txBody>
          <a:bodyPr/>
          <a:lstStyle/>
          <a:p>
            <a:pPr lvl="0"/>
            <a:r>
              <a:rPr lang="en-US" dirty="0"/>
              <a:t>60 Kheam Hock Road, Singapore, 298824</a:t>
            </a:r>
          </a:p>
          <a:p>
            <a:pPr lvl="0"/>
            <a:r>
              <a:rPr lang="en-US" dirty="0"/>
              <a:t>+65 64746181 | </a:t>
            </a:r>
            <a:r>
              <a:rPr lang="en-US" dirty="0">
                <a:hlinkClick r:id="rId2"/>
              </a:rPr>
              <a:t>admin@raintreeskindergarten.com</a:t>
            </a:r>
            <a:r>
              <a:rPr lang="en-US" dirty="0"/>
              <a:t> www.raintreeskindergarten.com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002" y="8743950"/>
            <a:ext cx="1022005" cy="616905"/>
          </a:xfrm>
          <a:prstGeom prst="rect">
            <a:avLst/>
          </a:prstGeom>
        </p:spPr>
      </p:pic>
      <p:sp>
        <p:nvSpPr>
          <p:cNvPr id="3" name="Text Placeholder 2"/>
          <p:cNvSpPr>
            <a:spLocks noGrp="1"/>
          </p:cNvSpPr>
          <p:nvPr>
            <p:ph type="body" sz="quarter" idx="12"/>
          </p:nvPr>
        </p:nvSpPr>
        <p:spPr>
          <a:xfrm>
            <a:off x="1319001" y="7601304"/>
            <a:ext cx="5242220" cy="322599"/>
          </a:xfrm>
        </p:spPr>
        <p:txBody>
          <a:bodyPr/>
          <a:lstStyle/>
          <a:p>
            <a:r>
              <a:rPr lang="en-AU" sz="2400" b="1" dirty="0"/>
              <a:t>Join us for a tour of the school and meet our highly qualified international and award winning teachers.</a:t>
            </a:r>
          </a:p>
          <a:p>
            <a:endParaRPr lang="en-AU" sz="2400" dirty="0"/>
          </a:p>
        </p:txBody>
      </p:sp>
      <p:pic>
        <p:nvPicPr>
          <p:cNvPr id="6" name="Picture Placeholder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5616" b="5616"/>
          <a:stretch>
            <a:fillRect/>
          </a:stretch>
        </p:blipFill>
        <p:spPr>
          <a:xfrm rot="5400000">
            <a:off x="731838" y="3328988"/>
            <a:ext cx="3514725" cy="2339975"/>
          </a:xfrm>
        </p:spPr>
      </p:pic>
    </p:spTree>
    <p:extLst>
      <p:ext uri="{BB962C8B-B14F-4D97-AF65-F5344CB8AC3E}">
        <p14:creationId xmlns:p14="http://schemas.microsoft.com/office/powerpoint/2010/main" val="257005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19002" y="209513"/>
            <a:ext cx="5242220" cy="1806628"/>
          </a:xfrm>
        </p:spPr>
        <p:txBody>
          <a:bodyPr/>
          <a:lstStyle/>
          <a:p>
            <a:r>
              <a:rPr lang="en-AU" dirty="0"/>
              <a:t>Why we love rain trees</a:t>
            </a:r>
          </a:p>
        </p:txBody>
      </p:sp>
      <p:pic>
        <p:nvPicPr>
          <p:cNvPr id="11" name="Picture 10"/>
          <p:cNvPicPr>
            <a:picLocks noChangeAspect="1"/>
          </p:cNvPicPr>
          <p:nvPr/>
        </p:nvPicPr>
        <p:blipFill>
          <a:blip r:embed="rId2"/>
          <a:stretch>
            <a:fillRect/>
          </a:stretch>
        </p:blipFill>
        <p:spPr>
          <a:xfrm>
            <a:off x="322541" y="2579592"/>
            <a:ext cx="1798524" cy="2395936"/>
          </a:xfrm>
          <a:prstGeom prst="rect">
            <a:avLst/>
          </a:prstGeom>
        </p:spPr>
      </p:pic>
      <p:pic>
        <p:nvPicPr>
          <p:cNvPr id="12" name="Picture 11"/>
          <p:cNvPicPr>
            <a:picLocks noChangeAspect="1"/>
          </p:cNvPicPr>
          <p:nvPr/>
        </p:nvPicPr>
        <p:blipFill>
          <a:blip r:embed="rId3"/>
          <a:stretch>
            <a:fillRect/>
          </a:stretch>
        </p:blipFill>
        <p:spPr>
          <a:xfrm>
            <a:off x="2179171" y="2579591"/>
            <a:ext cx="1798431" cy="2395936"/>
          </a:xfrm>
          <a:prstGeom prst="rect">
            <a:avLst/>
          </a:prstGeom>
        </p:spPr>
      </p:pic>
      <p:pic>
        <p:nvPicPr>
          <p:cNvPr id="13" name="Picture 12"/>
          <p:cNvPicPr>
            <a:picLocks noChangeAspect="1"/>
          </p:cNvPicPr>
          <p:nvPr/>
        </p:nvPicPr>
        <p:blipFill>
          <a:blip r:embed="rId4"/>
          <a:stretch>
            <a:fillRect/>
          </a:stretch>
        </p:blipFill>
        <p:spPr>
          <a:xfrm>
            <a:off x="4035708" y="2613122"/>
            <a:ext cx="1774541" cy="2361932"/>
          </a:xfrm>
          <a:prstGeom prst="rect">
            <a:avLst/>
          </a:prstGeom>
        </p:spPr>
      </p:pic>
      <p:pic>
        <p:nvPicPr>
          <p:cNvPr id="14" name="Picture 13"/>
          <p:cNvPicPr>
            <a:picLocks noChangeAspect="1"/>
          </p:cNvPicPr>
          <p:nvPr/>
        </p:nvPicPr>
        <p:blipFill>
          <a:blip r:embed="rId5"/>
          <a:stretch>
            <a:fillRect/>
          </a:stretch>
        </p:blipFill>
        <p:spPr>
          <a:xfrm>
            <a:off x="5868355" y="2613122"/>
            <a:ext cx="1761897" cy="2353260"/>
          </a:xfrm>
          <a:prstGeom prst="rect">
            <a:avLst/>
          </a:prstGeom>
        </p:spPr>
      </p:pic>
      <p:sp>
        <p:nvSpPr>
          <p:cNvPr id="15" name="TextBox 14"/>
          <p:cNvSpPr txBox="1"/>
          <p:nvPr/>
        </p:nvSpPr>
        <p:spPr>
          <a:xfrm>
            <a:off x="377457" y="5070165"/>
            <a:ext cx="7252795" cy="1092607"/>
          </a:xfrm>
          <a:prstGeom prst="rect">
            <a:avLst/>
          </a:prstGeom>
          <a:noFill/>
        </p:spPr>
        <p:txBody>
          <a:bodyPr wrap="square" rtlCol="0">
            <a:spAutoFit/>
          </a:bodyPr>
          <a:lstStyle/>
          <a:p>
            <a:r>
              <a:rPr lang="en-AU" sz="1300" b="1" dirty="0">
                <a:latin typeface="Calibri Light" panose="020F0302020204030204" pitchFamily="34" charset="0"/>
              </a:rPr>
              <a:t>OUR STAFF</a:t>
            </a:r>
          </a:p>
          <a:p>
            <a:r>
              <a:rPr lang="en-AU" sz="1300" dirty="0">
                <a:latin typeface="Calibri Light" panose="020F0302020204030204" pitchFamily="34" charset="0"/>
              </a:rPr>
              <a:t>Our parents agree that the </a:t>
            </a:r>
            <a:r>
              <a:rPr lang="en-AU" sz="1300" b="1" dirty="0">
                <a:latin typeface="Calibri Light" panose="020F0302020204030204" pitchFamily="34" charset="0"/>
              </a:rPr>
              <a:t>most</a:t>
            </a:r>
            <a:r>
              <a:rPr lang="en-AU" sz="1300" dirty="0">
                <a:latin typeface="Calibri Light" panose="020F0302020204030204" pitchFamily="34" charset="0"/>
              </a:rPr>
              <a:t> impressive thing about Rain Trees Kindergarten is the skills, attitude and dedication of the staff. Nearly 100% of parents believe the teachers have fantastic capabilities and we live up to our ethos of caring, exploring &amp; fun. We are proud to have such highly trained international and award winning teachers on our staff.</a:t>
            </a:r>
          </a:p>
        </p:txBody>
      </p:sp>
      <p:pic>
        <p:nvPicPr>
          <p:cNvPr id="16" name="Picture 15"/>
          <p:cNvPicPr>
            <a:picLocks noChangeAspect="1"/>
          </p:cNvPicPr>
          <p:nvPr/>
        </p:nvPicPr>
        <p:blipFill>
          <a:blip r:embed="rId6"/>
          <a:stretch>
            <a:fillRect/>
          </a:stretch>
        </p:blipFill>
        <p:spPr>
          <a:xfrm>
            <a:off x="395914" y="6385793"/>
            <a:ext cx="2337761" cy="977609"/>
          </a:xfrm>
          <a:prstGeom prst="rect">
            <a:avLst/>
          </a:prstGeom>
        </p:spPr>
      </p:pic>
      <p:pic>
        <p:nvPicPr>
          <p:cNvPr id="17" name="Picture 16"/>
          <p:cNvPicPr>
            <a:picLocks noChangeAspect="1"/>
          </p:cNvPicPr>
          <p:nvPr/>
        </p:nvPicPr>
        <p:blipFill>
          <a:blip r:embed="rId7"/>
          <a:stretch>
            <a:fillRect/>
          </a:stretch>
        </p:blipFill>
        <p:spPr>
          <a:xfrm>
            <a:off x="2763366" y="6379696"/>
            <a:ext cx="2353491" cy="983706"/>
          </a:xfrm>
          <a:prstGeom prst="rect">
            <a:avLst/>
          </a:prstGeom>
        </p:spPr>
      </p:pic>
      <p:sp>
        <p:nvSpPr>
          <p:cNvPr id="19" name="TextBox 18"/>
          <p:cNvSpPr txBox="1"/>
          <p:nvPr/>
        </p:nvSpPr>
        <p:spPr>
          <a:xfrm>
            <a:off x="395914" y="7479899"/>
            <a:ext cx="6953250" cy="1092607"/>
          </a:xfrm>
          <a:prstGeom prst="rect">
            <a:avLst/>
          </a:prstGeom>
          <a:noFill/>
        </p:spPr>
        <p:txBody>
          <a:bodyPr wrap="square" rtlCol="0">
            <a:spAutoFit/>
          </a:bodyPr>
          <a:lstStyle/>
          <a:p>
            <a:r>
              <a:rPr lang="en-AU" sz="1300" b="1" dirty="0">
                <a:latin typeface="Calibri Light" panose="020F0302020204030204" pitchFamily="34" charset="0"/>
              </a:rPr>
              <a:t>THE CHILDREN ARE HAPPY!</a:t>
            </a:r>
          </a:p>
          <a:p>
            <a:r>
              <a:rPr lang="en-AU" sz="1300" dirty="0">
                <a:latin typeface="Calibri Light" panose="020F0302020204030204" pitchFamily="34" charset="0"/>
              </a:rPr>
              <a:t>The happy and caring environment, community feel and parental involvement in the school foster an happy and nurturing atmosphere. We believe we have created a warm, inviting and well-equipped environment where your child can play happily and learn at his or her own pace.  This happy environment is a leading reason why our parents are so impressed with Rain Trees.</a:t>
            </a:r>
          </a:p>
        </p:txBody>
      </p:sp>
      <p:sp>
        <p:nvSpPr>
          <p:cNvPr id="20" name="TextBox 19"/>
          <p:cNvSpPr txBox="1"/>
          <p:nvPr/>
        </p:nvSpPr>
        <p:spPr>
          <a:xfrm>
            <a:off x="466725" y="2032770"/>
            <a:ext cx="6953250" cy="369332"/>
          </a:xfrm>
          <a:prstGeom prst="rect">
            <a:avLst/>
          </a:prstGeom>
          <a:noFill/>
        </p:spPr>
        <p:txBody>
          <a:bodyPr wrap="square" rtlCol="0">
            <a:spAutoFit/>
          </a:bodyPr>
          <a:lstStyle/>
          <a:p>
            <a:r>
              <a:rPr lang="en-AU" dirty="0">
                <a:latin typeface="+mj-lt"/>
              </a:rPr>
              <a:t>Communication with our parents is vital. We listen to what they say:</a:t>
            </a:r>
          </a:p>
        </p:txBody>
      </p:sp>
      <p:pic>
        <p:nvPicPr>
          <p:cNvPr id="21" name="Picture 20"/>
          <p:cNvPicPr>
            <a:picLocks noChangeAspect="1"/>
          </p:cNvPicPr>
          <p:nvPr/>
        </p:nvPicPr>
        <p:blipFill>
          <a:blip r:embed="rId8"/>
          <a:stretch>
            <a:fillRect/>
          </a:stretch>
        </p:blipFill>
        <p:spPr>
          <a:xfrm>
            <a:off x="5146548" y="6379696"/>
            <a:ext cx="2384236" cy="983706"/>
          </a:xfrm>
          <a:prstGeom prst="rect">
            <a:avLst/>
          </a:prstGeom>
        </p:spPr>
      </p:pic>
      <p:sp>
        <p:nvSpPr>
          <p:cNvPr id="18" name="Text Placeholder 68"/>
          <p:cNvSpPr>
            <a:spLocks noGrp="1"/>
          </p:cNvSpPr>
          <p:nvPr>
            <p:ph type="body" sz="quarter" idx="19"/>
          </p:nvPr>
        </p:nvSpPr>
        <p:spPr>
          <a:xfrm>
            <a:off x="2433127" y="8946269"/>
            <a:ext cx="2452124" cy="414586"/>
          </a:xfrm>
        </p:spPr>
        <p:txBody>
          <a:bodyPr/>
          <a:lstStyle/>
          <a:p>
            <a:pPr lvl="0"/>
            <a:r>
              <a:rPr lang="en-US" dirty="0"/>
              <a:t>60 Kheam Hock Road, Singapore, 298824</a:t>
            </a:r>
          </a:p>
          <a:p>
            <a:pPr lvl="0"/>
            <a:r>
              <a:rPr lang="en-US" dirty="0"/>
              <a:t>+65 64746181 | </a:t>
            </a:r>
            <a:r>
              <a:rPr lang="en-US" dirty="0">
                <a:hlinkClick r:id="rId9"/>
              </a:rPr>
              <a:t>admin@raintreeskindergarten.com</a:t>
            </a:r>
            <a:r>
              <a:rPr lang="en-US" dirty="0"/>
              <a:t> www.raintreeskindergarten.com</a:t>
            </a:r>
          </a:p>
        </p:txBody>
      </p:sp>
      <p:sp>
        <p:nvSpPr>
          <p:cNvPr id="22" name="Text Placeholder 67"/>
          <p:cNvSpPr>
            <a:spLocks noGrp="1"/>
          </p:cNvSpPr>
          <p:nvPr>
            <p:ph type="body" sz="quarter" idx="18"/>
          </p:nvPr>
        </p:nvSpPr>
        <p:spPr>
          <a:xfrm>
            <a:off x="2433127" y="8743950"/>
            <a:ext cx="2452124" cy="122505"/>
          </a:xfrm>
        </p:spPr>
        <p:txBody>
          <a:bodyPr/>
          <a:lstStyle/>
          <a:p>
            <a:r>
              <a:rPr lang="en-US" dirty="0"/>
              <a:t>Rain trees kindergarten</a:t>
            </a: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9002" y="8743950"/>
            <a:ext cx="1022005" cy="616905"/>
          </a:xfrm>
          <a:prstGeom prst="rect">
            <a:avLst/>
          </a:prstGeom>
        </p:spPr>
      </p:pic>
      <p:sp>
        <p:nvSpPr>
          <p:cNvPr id="4" name="TextBox 3"/>
          <p:cNvSpPr txBox="1"/>
          <p:nvPr/>
        </p:nvSpPr>
        <p:spPr>
          <a:xfrm>
            <a:off x="5481941" y="9015062"/>
            <a:ext cx="2534724" cy="276999"/>
          </a:xfrm>
          <a:prstGeom prst="rect">
            <a:avLst/>
          </a:prstGeom>
          <a:noFill/>
        </p:spPr>
        <p:txBody>
          <a:bodyPr wrap="square" rtlCol="0">
            <a:spAutoFit/>
          </a:bodyPr>
          <a:lstStyle/>
          <a:p>
            <a:r>
              <a:rPr lang="en-AU" sz="1200" i="1" dirty="0">
                <a:solidFill>
                  <a:schemeClr val="tx1">
                    <a:lumMod val="65000"/>
                    <a:lumOff val="35000"/>
                  </a:schemeClr>
                </a:solidFill>
                <a:latin typeface="+mj-lt"/>
              </a:rPr>
              <a:t>Source: 2016 Parents Survey</a:t>
            </a:r>
          </a:p>
        </p:txBody>
      </p:sp>
    </p:spTree>
    <p:extLst>
      <p:ext uri="{BB962C8B-B14F-4D97-AF65-F5344CB8AC3E}">
        <p14:creationId xmlns:p14="http://schemas.microsoft.com/office/powerpoint/2010/main" val="365561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AU" dirty="0">
                <a:latin typeface="Bebas Neue" panose="020B0606020202050201" pitchFamily="34" charset="0"/>
              </a:rPr>
              <a:t>2016 testimonials</a:t>
            </a:r>
          </a:p>
        </p:txBody>
      </p:sp>
      <p:grpSp>
        <p:nvGrpSpPr>
          <p:cNvPr id="14" name="Group 13"/>
          <p:cNvGrpSpPr/>
          <p:nvPr/>
        </p:nvGrpSpPr>
        <p:grpSpPr>
          <a:xfrm>
            <a:off x="413046" y="2711129"/>
            <a:ext cx="3511253" cy="2240089"/>
            <a:chOff x="413047" y="3950464"/>
            <a:chExt cx="3886200" cy="2027448"/>
          </a:xfrm>
        </p:grpSpPr>
        <p:sp>
          <p:nvSpPr>
            <p:cNvPr id="12" name="Rectangle 11"/>
            <p:cNvSpPr/>
            <p:nvPr/>
          </p:nvSpPr>
          <p:spPr>
            <a:xfrm>
              <a:off x="413047" y="3950464"/>
              <a:ext cx="3886200" cy="1504228"/>
            </a:xfrm>
            <a:prstGeom prst="rect">
              <a:avLst/>
            </a:prstGeom>
          </p:spPr>
          <p:txBody>
            <a:bodyPr>
              <a:spAutoFit/>
            </a:bodyPr>
            <a:lstStyle/>
            <a:p>
              <a:r>
                <a:rPr lang="en-AU" sz="1400" dirty="0">
                  <a:latin typeface="Calibri Light" panose="020F0302020204030204" pitchFamily="34" charset="0"/>
                </a:rPr>
                <a:t>Our children have had an excellent experience at Rain Trees, the warmth of all the staff has made it feel like a second home. Our daughter has thrived here and I feel the foundations have been set for a </a:t>
              </a:r>
              <a:r>
                <a:rPr lang="en-AU" b="1" dirty="0">
                  <a:solidFill>
                    <a:schemeClr val="accent3">
                      <a:lumMod val="75000"/>
                    </a:schemeClr>
                  </a:solidFill>
                  <a:latin typeface="Calibri Light" panose="020F0302020204030204" pitchFamily="34" charset="0"/>
                </a:rPr>
                <a:t>love of learning </a:t>
              </a:r>
              <a:r>
                <a:rPr lang="en-AU" sz="1400" dirty="0">
                  <a:latin typeface="Calibri Light" panose="020F0302020204030204" pitchFamily="34" charset="0"/>
                </a:rPr>
                <a:t>which will stay with her. It's a small school but it's bursting with positivity.</a:t>
              </a:r>
            </a:p>
          </p:txBody>
        </p:sp>
        <p:sp>
          <p:nvSpPr>
            <p:cNvPr id="13" name="Rectangle 12"/>
            <p:cNvSpPr/>
            <p:nvPr/>
          </p:nvSpPr>
          <p:spPr>
            <a:xfrm>
              <a:off x="413047" y="5454692"/>
              <a:ext cx="3886200" cy="523220"/>
            </a:xfrm>
            <a:prstGeom prst="rect">
              <a:avLst/>
            </a:prstGeom>
          </p:spPr>
          <p:txBody>
            <a:bodyPr>
              <a:spAutoFit/>
            </a:bodyPr>
            <a:lstStyle/>
            <a:p>
              <a:r>
                <a:rPr lang="en-AU" sz="1400" i="1" dirty="0">
                  <a:latin typeface="+mj-lt"/>
                </a:rPr>
                <a:t>Naomi and Phillip Clarke, parents of Grace and Theodore (country)</a:t>
              </a:r>
            </a:p>
          </p:txBody>
        </p:sp>
      </p:grpSp>
      <p:grpSp>
        <p:nvGrpSpPr>
          <p:cNvPr id="18" name="Group 17"/>
          <p:cNvGrpSpPr/>
          <p:nvPr/>
        </p:nvGrpSpPr>
        <p:grpSpPr>
          <a:xfrm>
            <a:off x="4419599" y="2711129"/>
            <a:ext cx="3038475" cy="5320655"/>
            <a:chOff x="4543424" y="3408045"/>
            <a:chExt cx="3038475" cy="5320655"/>
          </a:xfrm>
        </p:grpSpPr>
        <p:sp>
          <p:nvSpPr>
            <p:cNvPr id="15" name="Rectangle 14"/>
            <p:cNvSpPr/>
            <p:nvPr/>
          </p:nvSpPr>
          <p:spPr>
            <a:xfrm>
              <a:off x="4543424" y="3408045"/>
              <a:ext cx="3038475" cy="4801314"/>
            </a:xfrm>
            <a:prstGeom prst="rect">
              <a:avLst/>
            </a:prstGeom>
          </p:spPr>
          <p:txBody>
            <a:bodyPr wrap="square">
              <a:spAutoFit/>
            </a:bodyPr>
            <a:lstStyle/>
            <a:p>
              <a:r>
                <a:rPr lang="en-AU" sz="1400" dirty="0">
                  <a:latin typeface="Calibri Light" panose="020F0302020204030204" pitchFamily="34" charset="0"/>
                </a:rPr>
                <a:t>My son attended has attended </a:t>
              </a:r>
              <a:r>
                <a:rPr lang="en-AU" sz="1400" dirty="0" err="1">
                  <a:latin typeface="Calibri Light" panose="020F0302020204030204" pitchFamily="34" charset="0"/>
                </a:rPr>
                <a:t>RainTrees</a:t>
              </a:r>
              <a:r>
                <a:rPr lang="en-AU" sz="1400" dirty="0">
                  <a:latin typeface="Calibri Light" panose="020F0302020204030204" pitchFamily="34" charset="0"/>
                </a:rPr>
                <a:t> for two years and we couldn't be any happier with a preschool! He immediately felt right at home in the warm cheery environment and with the friendly and superb </a:t>
              </a:r>
              <a:r>
                <a:rPr lang="en-AU" b="1" dirty="0">
                  <a:solidFill>
                    <a:schemeClr val="accent3">
                      <a:lumMod val="75000"/>
                    </a:schemeClr>
                  </a:solidFill>
                  <a:latin typeface="Calibri Light" panose="020F0302020204030204" pitchFamily="34" charset="0"/>
                </a:rPr>
                <a:t>teaching staff</a:t>
              </a:r>
              <a:r>
                <a:rPr lang="en-AU" sz="1400" dirty="0">
                  <a:latin typeface="Calibri Light" panose="020F0302020204030204" pitchFamily="34" charset="0"/>
                </a:rPr>
                <a:t>. My son has learned so much </a:t>
              </a:r>
              <a:r>
                <a:rPr lang="en-AU" b="1" dirty="0">
                  <a:solidFill>
                    <a:schemeClr val="accent3">
                      <a:lumMod val="75000"/>
                    </a:schemeClr>
                  </a:solidFill>
                  <a:latin typeface="Calibri Light" panose="020F0302020204030204" pitchFamily="34" charset="0"/>
                </a:rPr>
                <a:t>academically</a:t>
              </a:r>
              <a:r>
                <a:rPr lang="en-AU" sz="1400" dirty="0">
                  <a:latin typeface="Calibri Light" panose="020F0302020204030204" pitchFamily="34" charset="0"/>
                </a:rPr>
                <a:t> and </a:t>
              </a:r>
              <a:r>
                <a:rPr lang="en-AU" b="1" dirty="0">
                  <a:solidFill>
                    <a:schemeClr val="accent3">
                      <a:lumMod val="75000"/>
                    </a:schemeClr>
                  </a:solidFill>
                  <a:latin typeface="Calibri Light" panose="020F0302020204030204" pitchFamily="34" charset="0"/>
                </a:rPr>
                <a:t>socially</a:t>
              </a:r>
              <a:r>
                <a:rPr lang="en-AU" sz="1400" dirty="0">
                  <a:latin typeface="Calibri Light" panose="020F0302020204030204" pitchFamily="34" charset="0"/>
                </a:rPr>
                <a:t> through all the fun activities that the teachers plan. He loves his school so much that he is sad when he is ill or has to be  picked up early and has even asked his teachers to move back to the U.S. with us and be his teachers there! We loved our time at </a:t>
              </a:r>
              <a:r>
                <a:rPr lang="en-AU" sz="1400" dirty="0" err="1">
                  <a:latin typeface="Calibri Light" panose="020F0302020204030204" pitchFamily="34" charset="0"/>
                </a:rPr>
                <a:t>RainTrees</a:t>
              </a:r>
              <a:r>
                <a:rPr lang="en-AU" sz="1400" dirty="0">
                  <a:latin typeface="Calibri Light" panose="020F0302020204030204" pitchFamily="34" charset="0"/>
                </a:rPr>
                <a:t> and would have gladly sent my younger daughter as soon as she turned two if we weren't leaving SG. Their new school will definitely have big shoes to fill after such a </a:t>
              </a:r>
              <a:r>
                <a:rPr lang="en-AU" b="1" dirty="0">
                  <a:solidFill>
                    <a:schemeClr val="accent3">
                      <a:lumMod val="75000"/>
                    </a:schemeClr>
                  </a:solidFill>
                  <a:latin typeface="Calibri Light" panose="020F0302020204030204" pitchFamily="34" charset="0"/>
                </a:rPr>
                <a:t>wonderful experience </a:t>
              </a:r>
              <a:r>
                <a:rPr lang="en-AU" sz="1400" dirty="0">
                  <a:latin typeface="Calibri Light" panose="020F0302020204030204" pitchFamily="34" charset="0"/>
                </a:rPr>
                <a:t>at </a:t>
              </a:r>
              <a:r>
                <a:rPr lang="en-AU" sz="1400" dirty="0" err="1">
                  <a:latin typeface="Calibri Light" panose="020F0302020204030204" pitchFamily="34" charset="0"/>
                </a:rPr>
                <a:t>RainTrees</a:t>
              </a:r>
              <a:r>
                <a:rPr lang="en-AU" sz="1400" dirty="0">
                  <a:latin typeface="Calibri Light" panose="020F0302020204030204" pitchFamily="34" charset="0"/>
                </a:rPr>
                <a:t>!</a:t>
              </a:r>
            </a:p>
          </p:txBody>
        </p:sp>
        <p:sp>
          <p:nvSpPr>
            <p:cNvPr id="17" name="Rectangle 16"/>
            <p:cNvSpPr/>
            <p:nvPr/>
          </p:nvSpPr>
          <p:spPr>
            <a:xfrm>
              <a:off x="4543424" y="8205480"/>
              <a:ext cx="2897103" cy="523220"/>
            </a:xfrm>
            <a:prstGeom prst="rect">
              <a:avLst/>
            </a:prstGeom>
          </p:spPr>
          <p:txBody>
            <a:bodyPr wrap="square">
              <a:spAutoFit/>
            </a:bodyPr>
            <a:lstStyle/>
            <a:p>
              <a:r>
                <a:rPr lang="en-AU" sz="1400" i="1" dirty="0">
                  <a:latin typeface="+mj-lt"/>
                </a:rPr>
                <a:t>Carrie and Ross </a:t>
              </a:r>
              <a:r>
                <a:rPr lang="en-AU" sz="1400" i="1" dirty="0" err="1">
                  <a:latin typeface="+mj-lt"/>
                </a:rPr>
                <a:t>Leedy</a:t>
              </a:r>
              <a:r>
                <a:rPr lang="en-AU" sz="1400" i="1" dirty="0">
                  <a:latin typeface="+mj-lt"/>
                </a:rPr>
                <a:t>, parents of Charles (American)</a:t>
              </a:r>
            </a:p>
          </p:txBody>
        </p:sp>
      </p:grpSp>
      <p:grpSp>
        <p:nvGrpSpPr>
          <p:cNvPr id="21" name="Group 20"/>
          <p:cNvGrpSpPr/>
          <p:nvPr/>
        </p:nvGrpSpPr>
        <p:grpSpPr>
          <a:xfrm>
            <a:off x="413046" y="5254999"/>
            <a:ext cx="3587454" cy="1314989"/>
            <a:chOff x="347662" y="6429286"/>
            <a:chExt cx="3886200" cy="1314989"/>
          </a:xfrm>
        </p:grpSpPr>
        <p:sp>
          <p:nvSpPr>
            <p:cNvPr id="19" name="Rectangle 18"/>
            <p:cNvSpPr/>
            <p:nvPr/>
          </p:nvSpPr>
          <p:spPr>
            <a:xfrm>
              <a:off x="347662" y="6429286"/>
              <a:ext cx="3681413" cy="800219"/>
            </a:xfrm>
            <a:prstGeom prst="rect">
              <a:avLst/>
            </a:prstGeom>
          </p:spPr>
          <p:txBody>
            <a:bodyPr wrap="square">
              <a:spAutoFit/>
            </a:bodyPr>
            <a:lstStyle/>
            <a:p>
              <a:r>
                <a:rPr lang="en-AU" sz="1400" dirty="0">
                  <a:latin typeface="Calibri Light" panose="020F0302020204030204" pitchFamily="34" charset="0"/>
                </a:rPr>
                <a:t>Our Son has really enjoyed his time at Raintrees. His command on the English </a:t>
              </a:r>
              <a:r>
                <a:rPr lang="en-AU" b="1" dirty="0">
                  <a:solidFill>
                    <a:schemeClr val="accent3">
                      <a:lumMod val="75000"/>
                    </a:schemeClr>
                  </a:solidFill>
                  <a:latin typeface="Calibri Light" panose="020F0302020204030204" pitchFamily="34" charset="0"/>
                </a:rPr>
                <a:t>language</a:t>
              </a:r>
              <a:r>
                <a:rPr lang="en-AU" sz="1400" dirty="0">
                  <a:latin typeface="Calibri Light" panose="020F0302020204030204" pitchFamily="34" charset="0"/>
                </a:rPr>
                <a:t> has also developed significantly.</a:t>
              </a:r>
            </a:p>
          </p:txBody>
        </p:sp>
        <p:sp>
          <p:nvSpPr>
            <p:cNvPr id="20" name="Rectangle 19"/>
            <p:cNvSpPr/>
            <p:nvPr/>
          </p:nvSpPr>
          <p:spPr>
            <a:xfrm>
              <a:off x="347662" y="7221055"/>
              <a:ext cx="3886200" cy="523220"/>
            </a:xfrm>
            <a:prstGeom prst="rect">
              <a:avLst/>
            </a:prstGeom>
          </p:spPr>
          <p:txBody>
            <a:bodyPr>
              <a:spAutoFit/>
            </a:bodyPr>
            <a:lstStyle/>
            <a:p>
              <a:r>
                <a:rPr lang="en-AU" sz="1400" i="1" dirty="0" err="1">
                  <a:latin typeface="+mj-lt"/>
                </a:rPr>
                <a:t>Munenari</a:t>
              </a:r>
              <a:r>
                <a:rPr lang="en-AU" sz="1400" i="1" dirty="0">
                  <a:latin typeface="+mj-lt"/>
                </a:rPr>
                <a:t> and </a:t>
              </a:r>
              <a:r>
                <a:rPr lang="en-AU" sz="1400" i="1" dirty="0" err="1">
                  <a:latin typeface="+mj-lt"/>
                </a:rPr>
                <a:t>Machiko</a:t>
              </a:r>
              <a:r>
                <a:rPr lang="en-AU" sz="1400" i="1" dirty="0">
                  <a:latin typeface="+mj-lt"/>
                </a:rPr>
                <a:t> Nomura, parents of Masanari and </a:t>
              </a:r>
              <a:r>
                <a:rPr lang="en-AU" sz="1400" i="1" dirty="0" err="1">
                  <a:latin typeface="+mj-lt"/>
                </a:rPr>
                <a:t>Hisanari</a:t>
              </a:r>
              <a:r>
                <a:rPr lang="en-AU" sz="1400" i="1" dirty="0">
                  <a:latin typeface="+mj-lt"/>
                </a:rPr>
                <a:t> (Japanese)</a:t>
              </a:r>
            </a:p>
          </p:txBody>
        </p:sp>
      </p:grpSp>
      <p:grpSp>
        <p:nvGrpSpPr>
          <p:cNvPr id="24" name="Group 23"/>
          <p:cNvGrpSpPr/>
          <p:nvPr/>
        </p:nvGrpSpPr>
        <p:grpSpPr>
          <a:xfrm>
            <a:off x="413046" y="6848028"/>
            <a:ext cx="3511253" cy="1537987"/>
            <a:chOff x="225573" y="7829641"/>
            <a:chExt cx="3886200" cy="1377053"/>
          </a:xfrm>
        </p:grpSpPr>
        <p:sp>
          <p:nvSpPr>
            <p:cNvPr id="22" name="Rectangle 21"/>
            <p:cNvSpPr/>
            <p:nvPr/>
          </p:nvSpPr>
          <p:spPr>
            <a:xfrm>
              <a:off x="225573" y="7829641"/>
              <a:ext cx="3886200" cy="800219"/>
            </a:xfrm>
            <a:prstGeom prst="rect">
              <a:avLst/>
            </a:prstGeom>
          </p:spPr>
          <p:txBody>
            <a:bodyPr>
              <a:spAutoFit/>
            </a:bodyPr>
            <a:lstStyle/>
            <a:p>
              <a:r>
                <a:rPr lang="en-AU" sz="1400" dirty="0">
                  <a:latin typeface="Calibri Light" panose="020F0302020204030204" pitchFamily="34" charset="0"/>
                </a:rPr>
                <a:t>We couldn't have been luckier in choosing this school for our twin boys. They </a:t>
              </a:r>
              <a:r>
                <a:rPr lang="en-AU" b="1" dirty="0">
                  <a:solidFill>
                    <a:schemeClr val="accent3">
                      <a:lumMod val="75000"/>
                    </a:schemeClr>
                  </a:solidFill>
                  <a:latin typeface="Calibri Light" panose="020F0302020204030204" pitchFamily="34" charset="0"/>
                </a:rPr>
                <a:t>settled</a:t>
              </a:r>
              <a:r>
                <a:rPr lang="en-AU" sz="1400" dirty="0">
                  <a:latin typeface="Calibri Light" panose="020F0302020204030204" pitchFamily="34" charset="0"/>
                </a:rPr>
                <a:t> in from the moment they walked into the classroom! </a:t>
              </a:r>
            </a:p>
          </p:txBody>
        </p:sp>
        <p:sp>
          <p:nvSpPr>
            <p:cNvPr id="23" name="Rectangle 22"/>
            <p:cNvSpPr/>
            <p:nvPr/>
          </p:nvSpPr>
          <p:spPr>
            <a:xfrm>
              <a:off x="225573" y="8683474"/>
              <a:ext cx="3886200" cy="523220"/>
            </a:xfrm>
            <a:prstGeom prst="rect">
              <a:avLst/>
            </a:prstGeom>
          </p:spPr>
          <p:txBody>
            <a:bodyPr>
              <a:spAutoFit/>
            </a:bodyPr>
            <a:lstStyle/>
            <a:p>
              <a:r>
                <a:rPr lang="en-AU" sz="1400" i="1" dirty="0">
                  <a:latin typeface="+mj-lt"/>
                </a:rPr>
                <a:t>Gill and Jim Burns, parents of Angus and Robert (British)</a:t>
              </a:r>
            </a:p>
          </p:txBody>
        </p:sp>
      </p:grpSp>
      <p:sp>
        <p:nvSpPr>
          <p:cNvPr id="16" name="Text Placeholder 68"/>
          <p:cNvSpPr>
            <a:spLocks noGrp="1"/>
          </p:cNvSpPr>
          <p:nvPr>
            <p:ph type="body" sz="quarter" idx="19"/>
          </p:nvPr>
        </p:nvSpPr>
        <p:spPr>
          <a:xfrm>
            <a:off x="2433127" y="8946269"/>
            <a:ext cx="2452124" cy="414586"/>
          </a:xfrm>
        </p:spPr>
        <p:txBody>
          <a:bodyPr/>
          <a:lstStyle/>
          <a:p>
            <a:pPr lvl="0"/>
            <a:r>
              <a:rPr lang="en-US" dirty="0"/>
              <a:t>60 Kheam Hock Road, Singapore, 298824</a:t>
            </a:r>
          </a:p>
          <a:p>
            <a:pPr lvl="0"/>
            <a:r>
              <a:rPr lang="en-US" dirty="0"/>
              <a:t>+65 64746181 | </a:t>
            </a:r>
            <a:r>
              <a:rPr lang="en-US" dirty="0">
                <a:hlinkClick r:id="rId2"/>
              </a:rPr>
              <a:t>admin@raintreeskindergarten.com</a:t>
            </a:r>
            <a:r>
              <a:rPr lang="en-US" dirty="0"/>
              <a:t> www.raintreeskindergarten.com</a:t>
            </a:r>
          </a:p>
        </p:txBody>
      </p:sp>
      <p:sp>
        <p:nvSpPr>
          <p:cNvPr id="25" name="Text Placeholder 67"/>
          <p:cNvSpPr>
            <a:spLocks noGrp="1"/>
          </p:cNvSpPr>
          <p:nvPr>
            <p:ph type="body" sz="quarter" idx="18"/>
          </p:nvPr>
        </p:nvSpPr>
        <p:spPr>
          <a:xfrm>
            <a:off x="2433127" y="8743950"/>
            <a:ext cx="2452124" cy="122505"/>
          </a:xfrm>
        </p:spPr>
        <p:txBody>
          <a:bodyPr/>
          <a:lstStyle/>
          <a:p>
            <a:r>
              <a:rPr lang="en-US" dirty="0"/>
              <a:t>Rain trees kindergarten</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002" y="8743950"/>
            <a:ext cx="1022005" cy="616905"/>
          </a:xfrm>
          <a:prstGeom prst="rect">
            <a:avLst/>
          </a:prstGeom>
        </p:spPr>
      </p:pic>
      <p:sp>
        <p:nvSpPr>
          <p:cNvPr id="27" name="TextBox 26"/>
          <p:cNvSpPr txBox="1"/>
          <p:nvPr/>
        </p:nvSpPr>
        <p:spPr>
          <a:xfrm>
            <a:off x="5481941" y="9015062"/>
            <a:ext cx="2534724" cy="276999"/>
          </a:xfrm>
          <a:prstGeom prst="rect">
            <a:avLst/>
          </a:prstGeom>
          <a:noFill/>
        </p:spPr>
        <p:txBody>
          <a:bodyPr wrap="square" rtlCol="0">
            <a:spAutoFit/>
          </a:bodyPr>
          <a:lstStyle/>
          <a:p>
            <a:r>
              <a:rPr lang="en-AU" sz="1200" i="1" dirty="0">
                <a:solidFill>
                  <a:schemeClr val="tx1">
                    <a:lumMod val="65000"/>
                    <a:lumOff val="35000"/>
                  </a:schemeClr>
                </a:solidFill>
                <a:latin typeface="+mj-lt"/>
              </a:rPr>
              <a:t>Source: 2016 Parents Survey</a:t>
            </a:r>
          </a:p>
        </p:txBody>
      </p:sp>
    </p:spTree>
    <p:extLst>
      <p:ext uri="{BB962C8B-B14F-4D97-AF65-F5344CB8AC3E}">
        <p14:creationId xmlns:p14="http://schemas.microsoft.com/office/powerpoint/2010/main" val="95111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6250" y="535236"/>
            <a:ext cx="6877050" cy="1284039"/>
          </a:xfrm>
        </p:spPr>
        <p:txBody>
          <a:bodyPr/>
          <a:lstStyle/>
          <a:p>
            <a:r>
              <a:rPr lang="en-AU" sz="4400" dirty="0"/>
              <a:t>Caring | exploring | fun</a:t>
            </a:r>
          </a:p>
        </p:txBody>
      </p:sp>
      <p:sp>
        <p:nvSpPr>
          <p:cNvPr id="11" name="TextBox 10"/>
          <p:cNvSpPr txBox="1"/>
          <p:nvPr/>
        </p:nvSpPr>
        <p:spPr>
          <a:xfrm>
            <a:off x="1828800" y="5229184"/>
            <a:ext cx="4171950" cy="1815882"/>
          </a:xfrm>
          <a:prstGeom prst="rect">
            <a:avLst/>
          </a:prstGeom>
          <a:noFill/>
        </p:spPr>
        <p:txBody>
          <a:bodyPr wrap="square" rtlCol="0">
            <a:spAutoFit/>
          </a:bodyPr>
          <a:lstStyle/>
          <a:p>
            <a:pPr algn="ctr"/>
            <a:r>
              <a:rPr lang="en-AU" sz="2800" dirty="0">
                <a:solidFill>
                  <a:schemeClr val="accent3">
                    <a:lumMod val="75000"/>
                  </a:schemeClr>
                </a:solidFill>
                <a:latin typeface="Bebas Neue" panose="020B0606020202050201" pitchFamily="34" charset="0"/>
              </a:rPr>
              <a:t>Our parents (98%) have overwhelmingly  recommended Rain Trees to their friends and colleagues </a:t>
            </a:r>
          </a:p>
        </p:txBody>
      </p:sp>
      <p:grpSp>
        <p:nvGrpSpPr>
          <p:cNvPr id="16" name="Group 15"/>
          <p:cNvGrpSpPr/>
          <p:nvPr/>
        </p:nvGrpSpPr>
        <p:grpSpPr>
          <a:xfrm>
            <a:off x="476250" y="2361027"/>
            <a:ext cx="3409950" cy="1267966"/>
            <a:chOff x="476250" y="2361023"/>
            <a:chExt cx="3886200" cy="1112876"/>
          </a:xfrm>
        </p:grpSpPr>
        <p:sp>
          <p:nvSpPr>
            <p:cNvPr id="12" name="Rectangle 11"/>
            <p:cNvSpPr/>
            <p:nvPr/>
          </p:nvSpPr>
          <p:spPr>
            <a:xfrm>
              <a:off x="476250" y="2361023"/>
              <a:ext cx="3886200" cy="738664"/>
            </a:xfrm>
            <a:prstGeom prst="rect">
              <a:avLst/>
            </a:prstGeom>
          </p:spPr>
          <p:txBody>
            <a:bodyPr>
              <a:spAutoFit/>
            </a:bodyPr>
            <a:lstStyle/>
            <a:p>
              <a:r>
                <a:rPr lang="en-AU" sz="1400" dirty="0">
                  <a:latin typeface="Calibri Light" panose="020F0302020204030204" pitchFamily="34" charset="0"/>
                </a:rPr>
                <a:t>I would definitely recommend you (and do) as I think you create a very nurturing environment for children to flourish.</a:t>
              </a:r>
            </a:p>
          </p:txBody>
        </p:sp>
        <p:sp>
          <p:nvSpPr>
            <p:cNvPr id="13" name="Rectangle 12"/>
            <p:cNvSpPr/>
            <p:nvPr/>
          </p:nvSpPr>
          <p:spPr>
            <a:xfrm>
              <a:off x="476250" y="3014675"/>
              <a:ext cx="3438419" cy="459224"/>
            </a:xfrm>
            <a:prstGeom prst="rect">
              <a:avLst/>
            </a:prstGeom>
          </p:spPr>
          <p:txBody>
            <a:bodyPr wrap="none">
              <a:spAutoFit/>
            </a:bodyPr>
            <a:lstStyle/>
            <a:p>
              <a:r>
                <a:rPr lang="en-AU" sz="1400" i="1" dirty="0">
                  <a:latin typeface="Calibri" panose="020F0502020204030204" pitchFamily="34" charset="0"/>
                </a:rPr>
                <a:t>Colin and Joanna Moss, parents of Arlo</a:t>
              </a:r>
            </a:p>
            <a:p>
              <a:r>
                <a:rPr lang="en-AU" sz="1400" i="1" dirty="0">
                  <a:latin typeface="Calibri" panose="020F0502020204030204" pitchFamily="34" charset="0"/>
                </a:rPr>
                <a:t>(British)</a:t>
              </a:r>
            </a:p>
          </p:txBody>
        </p:sp>
      </p:grpSp>
      <p:grpSp>
        <p:nvGrpSpPr>
          <p:cNvPr id="17" name="Group 16"/>
          <p:cNvGrpSpPr/>
          <p:nvPr/>
        </p:nvGrpSpPr>
        <p:grpSpPr>
          <a:xfrm>
            <a:off x="476250" y="7300160"/>
            <a:ext cx="2640437" cy="915146"/>
            <a:chOff x="400050" y="7238763"/>
            <a:chExt cx="3933962" cy="431747"/>
          </a:xfrm>
        </p:grpSpPr>
        <p:sp>
          <p:nvSpPr>
            <p:cNvPr id="14" name="Rectangle 13"/>
            <p:cNvSpPr/>
            <p:nvPr/>
          </p:nvSpPr>
          <p:spPr>
            <a:xfrm>
              <a:off x="400050" y="7238763"/>
              <a:ext cx="3933962" cy="145203"/>
            </a:xfrm>
            <a:prstGeom prst="rect">
              <a:avLst/>
            </a:prstGeom>
          </p:spPr>
          <p:txBody>
            <a:bodyPr wrap="none">
              <a:spAutoFit/>
            </a:bodyPr>
            <a:lstStyle/>
            <a:p>
              <a:r>
                <a:rPr lang="en-AU" sz="1400" dirty="0">
                  <a:latin typeface="Calibri Light" panose="020F0302020204030204" pitchFamily="34" charset="0"/>
                </a:rPr>
                <a:t>I recommend it all the time! </a:t>
              </a:r>
            </a:p>
          </p:txBody>
        </p:sp>
        <p:sp>
          <p:nvSpPr>
            <p:cNvPr id="15" name="Rectangle 14"/>
            <p:cNvSpPr/>
            <p:nvPr/>
          </p:nvSpPr>
          <p:spPr>
            <a:xfrm>
              <a:off x="400050" y="7423666"/>
              <a:ext cx="3886201" cy="246844"/>
            </a:xfrm>
            <a:prstGeom prst="rect">
              <a:avLst/>
            </a:prstGeom>
          </p:spPr>
          <p:txBody>
            <a:bodyPr>
              <a:spAutoFit/>
            </a:bodyPr>
            <a:lstStyle/>
            <a:p>
              <a:r>
                <a:rPr lang="en-AU" sz="1400" i="1" dirty="0">
                  <a:latin typeface="+mj-lt"/>
                </a:rPr>
                <a:t>Carrie and Ross </a:t>
              </a:r>
              <a:r>
                <a:rPr lang="en-AU" sz="1400" i="1" dirty="0" err="1">
                  <a:latin typeface="+mj-lt"/>
                </a:rPr>
                <a:t>Leedy</a:t>
              </a:r>
              <a:r>
                <a:rPr lang="en-AU" sz="1400" i="1" dirty="0">
                  <a:latin typeface="+mj-lt"/>
                </a:rPr>
                <a:t>, parents of Charles (American)</a:t>
              </a:r>
            </a:p>
          </p:txBody>
        </p:sp>
      </p:grpSp>
      <p:grpSp>
        <p:nvGrpSpPr>
          <p:cNvPr id="20" name="Group 19"/>
          <p:cNvGrpSpPr/>
          <p:nvPr/>
        </p:nvGrpSpPr>
        <p:grpSpPr>
          <a:xfrm>
            <a:off x="3893564" y="7261523"/>
            <a:ext cx="3535937" cy="1112223"/>
            <a:chOff x="3952875" y="3583291"/>
            <a:chExt cx="3886200" cy="916366"/>
          </a:xfrm>
        </p:grpSpPr>
        <p:sp>
          <p:nvSpPr>
            <p:cNvPr id="18" name="Rectangle 17"/>
            <p:cNvSpPr/>
            <p:nvPr/>
          </p:nvSpPr>
          <p:spPr>
            <a:xfrm>
              <a:off x="3952875" y="3583291"/>
              <a:ext cx="2126344" cy="253579"/>
            </a:xfrm>
            <a:prstGeom prst="rect">
              <a:avLst/>
            </a:prstGeom>
          </p:spPr>
          <p:txBody>
            <a:bodyPr wrap="none">
              <a:spAutoFit/>
            </a:bodyPr>
            <a:lstStyle/>
            <a:p>
              <a:r>
                <a:rPr lang="en-AU" sz="1400" dirty="0">
                  <a:latin typeface="Calibri Light" panose="020F0302020204030204" pitchFamily="34" charset="0"/>
                </a:rPr>
                <a:t>I have on many occasion</a:t>
              </a:r>
            </a:p>
          </p:txBody>
        </p:sp>
        <p:sp>
          <p:nvSpPr>
            <p:cNvPr id="19" name="Rectangle 18"/>
            <p:cNvSpPr/>
            <p:nvPr/>
          </p:nvSpPr>
          <p:spPr>
            <a:xfrm>
              <a:off x="3952875" y="3891068"/>
              <a:ext cx="3886200" cy="608589"/>
            </a:xfrm>
            <a:prstGeom prst="rect">
              <a:avLst/>
            </a:prstGeom>
          </p:spPr>
          <p:txBody>
            <a:bodyPr>
              <a:spAutoFit/>
            </a:bodyPr>
            <a:lstStyle/>
            <a:p>
              <a:r>
                <a:rPr lang="en-AU" sz="1400" i="1" dirty="0">
                  <a:latin typeface="+mj-lt"/>
                </a:rPr>
                <a:t>Lesley and Peter </a:t>
              </a:r>
              <a:r>
                <a:rPr lang="en-AU" sz="1400" i="1" dirty="0" err="1">
                  <a:latin typeface="+mj-lt"/>
                </a:rPr>
                <a:t>Crawshaw</a:t>
              </a:r>
              <a:r>
                <a:rPr lang="en-AU" sz="1400" i="1" dirty="0">
                  <a:latin typeface="+mj-lt"/>
                </a:rPr>
                <a:t>, parents of Lilly</a:t>
              </a:r>
            </a:p>
            <a:p>
              <a:r>
                <a:rPr lang="en-AU" sz="1400" i="1" dirty="0">
                  <a:latin typeface="+mj-lt"/>
                </a:rPr>
                <a:t>(New Zealand)</a:t>
              </a:r>
            </a:p>
          </p:txBody>
        </p:sp>
      </p:grpSp>
      <p:grpSp>
        <p:nvGrpSpPr>
          <p:cNvPr id="23" name="Group 22"/>
          <p:cNvGrpSpPr/>
          <p:nvPr/>
        </p:nvGrpSpPr>
        <p:grpSpPr>
          <a:xfrm>
            <a:off x="4043967" y="2340215"/>
            <a:ext cx="3582768" cy="1724820"/>
            <a:chOff x="3773731" y="3209863"/>
            <a:chExt cx="3908149" cy="1724820"/>
          </a:xfrm>
        </p:grpSpPr>
        <p:sp>
          <p:nvSpPr>
            <p:cNvPr id="21" name="Rectangle 20"/>
            <p:cNvSpPr/>
            <p:nvPr/>
          </p:nvSpPr>
          <p:spPr>
            <a:xfrm>
              <a:off x="3795680" y="3209863"/>
              <a:ext cx="3886200" cy="954107"/>
            </a:xfrm>
            <a:prstGeom prst="rect">
              <a:avLst/>
            </a:prstGeom>
          </p:spPr>
          <p:txBody>
            <a:bodyPr>
              <a:spAutoFit/>
            </a:bodyPr>
            <a:lstStyle/>
            <a:p>
              <a:r>
                <a:rPr lang="en-AU" sz="1400" dirty="0">
                  <a:latin typeface="Calibri Light" panose="020F0302020204030204" pitchFamily="34" charset="0"/>
                </a:rPr>
                <a:t>We are extremely happy with Raintrees and our Son loves it. We feel lucky that we have been able to find a place that nurtures each child as an individual and helps our Son to thrive.</a:t>
              </a:r>
            </a:p>
          </p:txBody>
        </p:sp>
        <p:sp>
          <p:nvSpPr>
            <p:cNvPr id="22" name="Rectangle 21"/>
            <p:cNvSpPr/>
            <p:nvPr/>
          </p:nvSpPr>
          <p:spPr>
            <a:xfrm>
              <a:off x="3773731" y="4411463"/>
              <a:ext cx="3886200" cy="523220"/>
            </a:xfrm>
            <a:prstGeom prst="rect">
              <a:avLst/>
            </a:prstGeom>
          </p:spPr>
          <p:txBody>
            <a:bodyPr>
              <a:spAutoFit/>
            </a:bodyPr>
            <a:lstStyle/>
            <a:p>
              <a:r>
                <a:rPr lang="en-AU" sz="1400" i="1" dirty="0">
                  <a:latin typeface="+mj-lt"/>
                </a:rPr>
                <a:t>Zowie and Scott </a:t>
              </a:r>
              <a:r>
                <a:rPr lang="en-AU" sz="1400" i="1" dirty="0" err="1">
                  <a:latin typeface="+mj-lt"/>
                </a:rPr>
                <a:t>Woollard</a:t>
              </a:r>
              <a:r>
                <a:rPr lang="en-AU" sz="1400" i="1" dirty="0">
                  <a:latin typeface="+mj-lt"/>
                </a:rPr>
                <a:t>, parents of Samuel</a:t>
              </a:r>
            </a:p>
            <a:p>
              <a:r>
                <a:rPr lang="en-AU" sz="1400" i="1" dirty="0">
                  <a:latin typeface="+mj-lt"/>
                </a:rPr>
                <a:t>(country)</a:t>
              </a:r>
            </a:p>
          </p:txBody>
        </p:sp>
      </p:grpSp>
      <p:grpSp>
        <p:nvGrpSpPr>
          <p:cNvPr id="26" name="Group 25"/>
          <p:cNvGrpSpPr/>
          <p:nvPr/>
        </p:nvGrpSpPr>
        <p:grpSpPr>
          <a:xfrm>
            <a:off x="476249" y="4065035"/>
            <a:ext cx="3696505" cy="1074071"/>
            <a:chOff x="285749" y="4314037"/>
            <a:chExt cx="3152774" cy="1074071"/>
          </a:xfrm>
        </p:grpSpPr>
        <p:sp>
          <p:nvSpPr>
            <p:cNvPr id="24" name="Rectangle 23"/>
            <p:cNvSpPr/>
            <p:nvPr/>
          </p:nvSpPr>
          <p:spPr>
            <a:xfrm>
              <a:off x="285749" y="4314037"/>
              <a:ext cx="2914651" cy="523220"/>
            </a:xfrm>
            <a:prstGeom prst="rect">
              <a:avLst/>
            </a:prstGeom>
          </p:spPr>
          <p:txBody>
            <a:bodyPr wrap="square">
              <a:spAutoFit/>
            </a:bodyPr>
            <a:lstStyle/>
            <a:p>
              <a:r>
                <a:rPr lang="en-AU" sz="1400" dirty="0">
                  <a:latin typeface="Calibri Light" panose="020F0302020204030204" pitchFamily="34" charset="0"/>
                </a:rPr>
                <a:t>In his own words,  "My school is amazing".  </a:t>
              </a:r>
            </a:p>
          </p:txBody>
        </p:sp>
        <p:sp>
          <p:nvSpPr>
            <p:cNvPr id="25" name="Rectangle 24"/>
            <p:cNvSpPr/>
            <p:nvPr/>
          </p:nvSpPr>
          <p:spPr>
            <a:xfrm>
              <a:off x="285749" y="4649444"/>
              <a:ext cx="3152774" cy="738664"/>
            </a:xfrm>
            <a:prstGeom prst="rect">
              <a:avLst/>
            </a:prstGeom>
          </p:spPr>
          <p:txBody>
            <a:bodyPr wrap="square">
              <a:spAutoFit/>
            </a:bodyPr>
            <a:lstStyle/>
            <a:p>
              <a:r>
                <a:rPr lang="en-AU" sz="1400" i="1" dirty="0">
                  <a:solidFill>
                    <a:srgbClr val="000000"/>
                  </a:solidFill>
                  <a:latin typeface="+mj-lt"/>
                </a:rPr>
                <a:t>Jennifer and </a:t>
              </a:r>
              <a:r>
                <a:rPr lang="en-AU" sz="1400" i="1" dirty="0" err="1">
                  <a:solidFill>
                    <a:srgbClr val="000000"/>
                  </a:solidFill>
                  <a:latin typeface="+mj-lt"/>
                </a:rPr>
                <a:t>Morne</a:t>
              </a:r>
              <a:r>
                <a:rPr lang="en-AU" sz="1400" i="1" dirty="0">
                  <a:solidFill>
                    <a:srgbClr val="000000"/>
                  </a:solidFill>
                  <a:latin typeface="+mj-lt"/>
                </a:rPr>
                <a:t> Erasmus, parents of </a:t>
              </a:r>
              <a:r>
                <a:rPr lang="en-AU" sz="1400" i="1" dirty="0" err="1">
                  <a:solidFill>
                    <a:srgbClr val="000000"/>
                  </a:solidFill>
                  <a:latin typeface="+mj-lt"/>
                </a:rPr>
                <a:t>Timo</a:t>
              </a:r>
              <a:endParaRPr lang="en-AU" sz="1400" i="1" dirty="0">
                <a:solidFill>
                  <a:srgbClr val="000000"/>
                </a:solidFill>
                <a:latin typeface="+mj-lt"/>
              </a:endParaRPr>
            </a:p>
            <a:p>
              <a:r>
                <a:rPr lang="en-AU" sz="1400" i="1" dirty="0">
                  <a:solidFill>
                    <a:srgbClr val="000000"/>
                  </a:solidFill>
                  <a:latin typeface="+mj-lt"/>
                </a:rPr>
                <a:t>(American/South African)</a:t>
              </a:r>
              <a:r>
                <a:rPr lang="en-AU" sz="1400" i="1" dirty="0">
                  <a:latin typeface="+mj-lt"/>
                </a:rPr>
                <a:t> </a:t>
              </a:r>
            </a:p>
          </p:txBody>
        </p:sp>
      </p:grpSp>
      <p:sp>
        <p:nvSpPr>
          <p:cNvPr id="27" name="Text Placeholder 68"/>
          <p:cNvSpPr>
            <a:spLocks noGrp="1"/>
          </p:cNvSpPr>
          <p:nvPr>
            <p:ph type="body" sz="quarter" idx="19"/>
          </p:nvPr>
        </p:nvSpPr>
        <p:spPr>
          <a:xfrm>
            <a:off x="2433127" y="8946269"/>
            <a:ext cx="2452124" cy="414586"/>
          </a:xfrm>
        </p:spPr>
        <p:txBody>
          <a:bodyPr/>
          <a:lstStyle/>
          <a:p>
            <a:pPr lvl="0"/>
            <a:r>
              <a:rPr lang="en-US" dirty="0"/>
              <a:t>60 Kheam Hock Road, Singapore, 298824</a:t>
            </a:r>
          </a:p>
          <a:p>
            <a:pPr lvl="0"/>
            <a:r>
              <a:rPr lang="en-US" dirty="0"/>
              <a:t>+65 64746181 | </a:t>
            </a:r>
            <a:r>
              <a:rPr lang="en-US" dirty="0">
                <a:hlinkClick r:id="rId2"/>
              </a:rPr>
              <a:t>admin@raintreeskindergarten.com</a:t>
            </a:r>
            <a:r>
              <a:rPr lang="en-US" dirty="0"/>
              <a:t> www.raintreeskindergarten.com</a:t>
            </a:r>
          </a:p>
        </p:txBody>
      </p:sp>
      <p:sp>
        <p:nvSpPr>
          <p:cNvPr id="28" name="Text Placeholder 67"/>
          <p:cNvSpPr>
            <a:spLocks noGrp="1"/>
          </p:cNvSpPr>
          <p:nvPr>
            <p:ph type="body" sz="quarter" idx="18"/>
          </p:nvPr>
        </p:nvSpPr>
        <p:spPr>
          <a:xfrm>
            <a:off x="2433127" y="8743950"/>
            <a:ext cx="2452124" cy="122505"/>
          </a:xfrm>
        </p:spPr>
        <p:txBody>
          <a:bodyPr/>
          <a:lstStyle/>
          <a:p>
            <a:r>
              <a:rPr lang="en-US" dirty="0"/>
              <a:t>Rain trees kindergarten</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002" y="8743950"/>
            <a:ext cx="1022005" cy="616905"/>
          </a:xfrm>
          <a:prstGeom prst="rect">
            <a:avLst/>
          </a:prstGeom>
        </p:spPr>
      </p:pic>
      <p:sp>
        <p:nvSpPr>
          <p:cNvPr id="30" name="TextBox 29"/>
          <p:cNvSpPr txBox="1"/>
          <p:nvPr/>
        </p:nvSpPr>
        <p:spPr>
          <a:xfrm>
            <a:off x="5481941" y="9015062"/>
            <a:ext cx="2534724" cy="276999"/>
          </a:xfrm>
          <a:prstGeom prst="rect">
            <a:avLst/>
          </a:prstGeom>
          <a:noFill/>
        </p:spPr>
        <p:txBody>
          <a:bodyPr wrap="square" rtlCol="0">
            <a:spAutoFit/>
          </a:bodyPr>
          <a:lstStyle/>
          <a:p>
            <a:r>
              <a:rPr lang="en-AU" sz="1200" i="1" dirty="0">
                <a:solidFill>
                  <a:schemeClr val="tx1">
                    <a:lumMod val="65000"/>
                    <a:lumOff val="35000"/>
                  </a:schemeClr>
                </a:solidFill>
                <a:latin typeface="+mj-lt"/>
              </a:rPr>
              <a:t>Source: 2016 Parents Survey</a:t>
            </a:r>
          </a:p>
        </p:txBody>
      </p:sp>
    </p:spTree>
    <p:extLst>
      <p:ext uri="{BB962C8B-B14F-4D97-AF65-F5344CB8AC3E}">
        <p14:creationId xmlns:p14="http://schemas.microsoft.com/office/powerpoint/2010/main" val="426163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Diverse international student body</a:t>
            </a:r>
          </a:p>
        </p:txBody>
      </p:sp>
      <p:graphicFrame>
        <p:nvGraphicFramePr>
          <p:cNvPr id="13" name="Chart 12"/>
          <p:cNvGraphicFramePr/>
          <p:nvPr>
            <p:extLst>
              <p:ext uri="{D42A27DB-BD31-4B8C-83A1-F6EECF244321}">
                <p14:modId xmlns:p14="http://schemas.microsoft.com/office/powerpoint/2010/main" val="364394655"/>
              </p:ext>
            </p:extLst>
          </p:nvPr>
        </p:nvGraphicFramePr>
        <p:xfrm>
          <a:off x="371476" y="2438400"/>
          <a:ext cx="7000874" cy="507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68"/>
          <p:cNvSpPr>
            <a:spLocks noGrp="1"/>
          </p:cNvSpPr>
          <p:nvPr>
            <p:ph type="body" sz="quarter" idx="19"/>
          </p:nvPr>
        </p:nvSpPr>
        <p:spPr>
          <a:xfrm>
            <a:off x="2433127" y="8946269"/>
            <a:ext cx="2452124" cy="414586"/>
          </a:xfrm>
        </p:spPr>
        <p:txBody>
          <a:bodyPr/>
          <a:lstStyle/>
          <a:p>
            <a:pPr lvl="0"/>
            <a:r>
              <a:rPr lang="en-US" dirty="0"/>
              <a:t>60 Kheam Hock Road, Singapore, 298824</a:t>
            </a:r>
          </a:p>
          <a:p>
            <a:pPr lvl="0"/>
            <a:r>
              <a:rPr lang="en-US" dirty="0"/>
              <a:t>+65 64746181 | </a:t>
            </a:r>
            <a:r>
              <a:rPr lang="en-US" dirty="0">
                <a:hlinkClick r:id="rId3"/>
              </a:rPr>
              <a:t>admin@raintreeskindergarten.com</a:t>
            </a:r>
            <a:r>
              <a:rPr lang="en-US" dirty="0"/>
              <a:t> www.raintreeskindergarten.com</a:t>
            </a:r>
          </a:p>
        </p:txBody>
      </p:sp>
      <p:sp>
        <p:nvSpPr>
          <p:cNvPr id="5" name="Text Placeholder 67"/>
          <p:cNvSpPr>
            <a:spLocks noGrp="1"/>
          </p:cNvSpPr>
          <p:nvPr>
            <p:ph type="body" sz="quarter" idx="18"/>
          </p:nvPr>
        </p:nvSpPr>
        <p:spPr>
          <a:xfrm>
            <a:off x="2433127" y="8743950"/>
            <a:ext cx="2452124" cy="122505"/>
          </a:xfrm>
        </p:spPr>
        <p:txBody>
          <a:bodyPr/>
          <a:lstStyle/>
          <a:p>
            <a:r>
              <a:rPr lang="en-US" dirty="0"/>
              <a:t>Rain trees kindergarten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002" y="8743950"/>
            <a:ext cx="1022005" cy="616905"/>
          </a:xfrm>
          <a:prstGeom prst="rect">
            <a:avLst/>
          </a:prstGeom>
        </p:spPr>
      </p:pic>
    </p:spTree>
    <p:extLst>
      <p:ext uri="{BB962C8B-B14F-4D97-AF65-F5344CB8AC3E}">
        <p14:creationId xmlns:p14="http://schemas.microsoft.com/office/powerpoint/2010/main" val="4169715718"/>
      </p:ext>
    </p:extLst>
  </p:cSld>
  <p:clrMapOvr>
    <a:masterClrMapping/>
  </p:clrMapOvr>
</p:sld>
</file>

<file path=ppt/theme/theme1.xml><?xml version="1.0" encoding="utf-8"?>
<a:theme xmlns:a="http://schemas.openxmlformats.org/drawingml/2006/main" name="Small Business Flyer 8.5 x 11">
  <a:themeElements>
    <a:clrScheme name="Small Business Flyer">
      <a:dk1>
        <a:sysClr val="windowText" lastClr="000000"/>
      </a:dk1>
      <a:lt1>
        <a:sysClr val="window" lastClr="FFFFFF"/>
      </a:lt1>
      <a:dk2>
        <a:srgbClr val="424243"/>
      </a:dk2>
      <a:lt2>
        <a:srgbClr val="E7E6E6"/>
      </a:lt2>
      <a:accent1>
        <a:srgbClr val="F7B800"/>
      </a:accent1>
      <a:accent2>
        <a:srgbClr val="256DB8"/>
      </a:accent2>
      <a:accent3>
        <a:srgbClr val="56A74A"/>
      </a:accent3>
      <a:accent4>
        <a:srgbClr val="E53E2E"/>
      </a:accent4>
      <a:accent5>
        <a:srgbClr val="717073"/>
      </a:accent5>
      <a:accent6>
        <a:srgbClr val="75496B"/>
      </a:accent6>
      <a:hlink>
        <a:srgbClr val="256DB8"/>
      </a:hlink>
      <a:folHlink>
        <a:srgbClr val="BFBFBF"/>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mall_Business_Flyer_Green.potx" id="{11D0BFC0-04B7-4198-90A5-6FB31FF73AE7}" vid="{9F50C507-9E74-4FD3-B58D-57425D660260}"/>
    </a:ext>
  </a:extLst>
</a:theme>
</file>

<file path=ppt/theme/theme2.xml><?xml version="1.0" encoding="utf-8"?>
<a:theme xmlns:a="http://schemas.openxmlformats.org/drawingml/2006/main" name="Office Theme">
  <a:themeElements>
    <a:clrScheme name="Small Business Flyer">
      <a:dk1>
        <a:sysClr val="windowText" lastClr="000000"/>
      </a:dk1>
      <a:lt1>
        <a:sysClr val="window" lastClr="FFFFFF"/>
      </a:lt1>
      <a:dk2>
        <a:srgbClr val="424243"/>
      </a:dk2>
      <a:lt2>
        <a:srgbClr val="E7E6E6"/>
      </a:lt2>
      <a:accent1>
        <a:srgbClr val="F7B800"/>
      </a:accent1>
      <a:accent2>
        <a:srgbClr val="256DB8"/>
      </a:accent2>
      <a:accent3>
        <a:srgbClr val="56A74A"/>
      </a:accent3>
      <a:accent4>
        <a:srgbClr val="E53E2E"/>
      </a:accent4>
      <a:accent5>
        <a:srgbClr val="717073"/>
      </a:accent5>
      <a:accent6>
        <a:srgbClr val="75496B"/>
      </a:accent6>
      <a:hlink>
        <a:srgbClr val="256DB8"/>
      </a:hlink>
      <a:folHlink>
        <a:srgbClr val="BFBFBF"/>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mall Business Flyer">
      <a:dk1>
        <a:sysClr val="windowText" lastClr="000000"/>
      </a:dk1>
      <a:lt1>
        <a:sysClr val="window" lastClr="FFFFFF"/>
      </a:lt1>
      <a:dk2>
        <a:srgbClr val="424243"/>
      </a:dk2>
      <a:lt2>
        <a:srgbClr val="E7E6E6"/>
      </a:lt2>
      <a:accent1>
        <a:srgbClr val="F7B800"/>
      </a:accent1>
      <a:accent2>
        <a:srgbClr val="256DB8"/>
      </a:accent2>
      <a:accent3>
        <a:srgbClr val="56A74A"/>
      </a:accent3>
      <a:accent4>
        <a:srgbClr val="E53E2E"/>
      </a:accent4>
      <a:accent5>
        <a:srgbClr val="717073"/>
      </a:accent5>
      <a:accent6>
        <a:srgbClr val="75496B"/>
      </a:accent6>
      <a:hlink>
        <a:srgbClr val="256DB8"/>
      </a:hlink>
      <a:folHlink>
        <a:srgbClr val="BFBFBF"/>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6671C1-28F2-4FE1-8AA2-9C01CCC10A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Small business flyer (green design)</Template>
  <TotalTime>0</TotalTime>
  <Words>883</Words>
  <Application>Microsoft Macintosh PowerPoint</Application>
  <PresentationFormat>Custom</PresentationFormat>
  <Paragraphs>76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Small Business Flyer 8.5 x 11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2016-06-14T03:40:26Z</dcterms:created>
  <dcterms:modified xsi:type="dcterms:W3CDTF">2016-07-07T04:57:54Z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TC038960659991</vt:lpwstr>
  </property>
</Properties>
</file>